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89"/>
  </p:notesMasterIdLst>
  <p:sldIdLst>
    <p:sldId id="256" r:id="rId3"/>
    <p:sldId id="258" r:id="rId4"/>
    <p:sldId id="30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57" r:id="rId49"/>
    <p:sldId id="356" r:id="rId50"/>
    <p:sldId id="355" r:id="rId51"/>
    <p:sldId id="354" r:id="rId52"/>
    <p:sldId id="353" r:id="rId53"/>
    <p:sldId id="352" r:id="rId54"/>
    <p:sldId id="351" r:id="rId55"/>
    <p:sldId id="350" r:id="rId56"/>
    <p:sldId id="349" r:id="rId57"/>
    <p:sldId id="348" r:id="rId58"/>
    <p:sldId id="347" r:id="rId59"/>
    <p:sldId id="346" r:id="rId60"/>
    <p:sldId id="345" r:id="rId61"/>
    <p:sldId id="344" r:id="rId62"/>
    <p:sldId id="343" r:id="rId63"/>
    <p:sldId id="342" r:id="rId64"/>
    <p:sldId id="341" r:id="rId65"/>
    <p:sldId id="340" r:id="rId66"/>
    <p:sldId id="339" r:id="rId67"/>
    <p:sldId id="338" r:id="rId68"/>
    <p:sldId id="337" r:id="rId69"/>
    <p:sldId id="336" r:id="rId70"/>
    <p:sldId id="335" r:id="rId71"/>
    <p:sldId id="334" r:id="rId72"/>
    <p:sldId id="333" r:id="rId73"/>
    <p:sldId id="332" r:id="rId74"/>
    <p:sldId id="331" r:id="rId75"/>
    <p:sldId id="330" r:id="rId76"/>
    <p:sldId id="329" r:id="rId77"/>
    <p:sldId id="328" r:id="rId78"/>
    <p:sldId id="327" r:id="rId79"/>
    <p:sldId id="326" r:id="rId80"/>
    <p:sldId id="325" r:id="rId81"/>
    <p:sldId id="324" r:id="rId82"/>
    <p:sldId id="323" r:id="rId83"/>
    <p:sldId id="322" r:id="rId84"/>
    <p:sldId id="321" r:id="rId85"/>
    <p:sldId id="320" r:id="rId86"/>
    <p:sldId id="319" r:id="rId87"/>
    <p:sldId id="302" r:id="rId8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63D7E9-71F3-4EA4-837C-775F510630CF}" v="82" dt="2021-01-05T05:46:46.089"/>
  </p1510:revLst>
</p1510:revInfo>
</file>

<file path=ppt/tableStyles.xml><?xml version="1.0" encoding="utf-8"?>
<a:tblStyleLst xmlns:a="http://schemas.openxmlformats.org/drawingml/2006/main" def="{031BC04E-CD47-45B2-84A9-7851F362D5B3}">
  <a:tblStyle styleId="{031BC04E-CD47-45B2-84A9-7851F362D5B3}"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b="off" i="off"/>
      <a:tcStyle>
        <a:tcBdr/>
        <a:fill>
          <a:solidFill>
            <a:srgbClr val="D0D0D0"/>
          </a:solidFill>
        </a:fill>
      </a:tcStyle>
    </a:band1H>
    <a:band2H>
      <a:tcTxStyle b="off" i="off"/>
      <a:tcStyle>
        <a:tcBdr/>
      </a:tcStyle>
    </a:band2H>
    <a:band1V>
      <a:tcTxStyle b="off" i="off"/>
      <a:tcStyle>
        <a:tcBdr/>
        <a:fill>
          <a:solidFill>
            <a:srgbClr val="D0D0D0"/>
          </a:solidFill>
        </a:fill>
      </a:tcStyle>
    </a:band1V>
    <a:band2V>
      <a:tcTxStyle b="off" i="off"/>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b="off" i="off"/>
      <a:tcStyle>
        <a:tcBdr/>
      </a:tcStyle>
    </a:seCell>
    <a:swCell>
      <a:tcTxStyle b="off" i="off"/>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b="off" i="off"/>
      <a:tcStyle>
        <a:tcBdr/>
      </a:tcStyle>
    </a:neCell>
    <a:nwCell>
      <a:tcTxStyle b="off" i="off"/>
      <a:tcStyle>
        <a:tcBdr/>
      </a:tcStyle>
    </a:nwCell>
  </a:tblStyle>
  <a:tblStyle styleId="{B61159EB-0704-40A1-B60A-CE543B468228}"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699b4144a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9699b414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699b4144a_2_1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9699b4144a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699b4144a_2_1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g9699b4144a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699b4144a_2_15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3" name="Google Shape;213;g9699b4144a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699b4144a_2_1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g9699b4144a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9699b4144a_2_16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9699b4144a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699b4144a_2_1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g9699b4144a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9699b4144a_2_1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3" name="Google Shape;253;g9699b4144a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699b4144a_2_1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9699b4144a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699b4144a_2_20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9699b4144a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699b4144a_2_2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g9699b4144a_2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699b4144a_2_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9699b4144a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699b4144a_2_2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 name="Google Shape;295;g9699b4144a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699b4144a_2_23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9699b4144a_2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699b4144a_2_2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9699b4144a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699b4144a_2_25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9699b4144a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699b4144a_2_2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9699b4144a_2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699b4144a_2_2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9699b4144a_2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9699b4144a_2_28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g9699b4144a_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9699b4144a_2_29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9699b4144a_2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699b4144a_2_30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9699b4144a_2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699b4144a_2_3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g9699b4144a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9699b4144a_2_7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4" name="Google Shape;124;g9699b4144a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6958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699b4144a_2_3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9699b4144a_2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9699b4144a_2_3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0" name="Google Shape;410;g9699b4144a_2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699b4144a_2_34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g9699b4144a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9699b4144a_2_3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Coffee example can also be used to explain it further</a:t>
            </a:r>
            <a:endParaRPr/>
          </a:p>
        </p:txBody>
      </p:sp>
      <p:sp>
        <p:nvSpPr>
          <p:cNvPr id="432" name="Google Shape;432;g9699b4144a_2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699b4144a_2_3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g9699b4144a_2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699b4144a_2_36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 name="Google Shape;451;g9699b4144a_2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9699b4144a_2_3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1" name="Google Shape;461;g9699b4144a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9699b4144a_2_3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4" name="Google Shape;474;g9699b4144a_2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699b4144a_2_39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3" name="Google Shape;483;g9699b4144a_2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699b4144a_2_4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g9699b4144a_2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99b4144a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699b4144a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9699b4144a_2_4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4" name="Google Shape;504;g9699b4144a_2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9699b4144a_2_42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8" name="Google Shape;518;g9699b4144a_2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9699b4144a_2_43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9699b4144a_2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699b4144a_2_4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7" name="Google Shape;537;g9699b4144a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9699b4144a_2_4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g9699b4144a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9699b4144a_2_46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8" name="Google Shape;558;g9699b4144a_2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9699b4144a_2_4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g9699b4144a_2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69d3c303f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69d3c303f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9d3c303f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69d3c303f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69d3c303f_2_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g969d3c303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699b4144a_2_8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g9699b4144a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969d3c303f_2_10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969d3c303f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69d3c303f_2_1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969d3c303f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69d3c303f_2_12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g969d3c303f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69d3c303f_2_1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2" name="Google Shape;192;g969d3c303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69d3c303f_2_14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g969d3c303f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69d3c303f_2_1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g969d3c303f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69d3c303f_2_1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g969d3c303f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69d3c303f_2_17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969d3c303f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69d3c303f_2_1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g969d3c303f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69d3c303f_2_18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g969d3c303f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699b4144a_2_9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g9699b4144a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69d3c303f_2_1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969d3c303f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69d3c303f_2_2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g969d3c303f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69d3c303f_2_2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g969d3c303f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69d3c303f_2_2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g969d3c303f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69d3c303f_2_23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g969d3c303f_2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969d3c303f_2_23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g969d3c303f_2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969d3c303f_2_2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g969d3c303f_2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969d3c303f_2_2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g969d3c303f_2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69d3c303f_2_26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969d3c303f_2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69d3c303f_2_2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969d3c303f_2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699b4144a_2_1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9699b4144a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69d3c303f_2_2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969d3c303f_2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69d3c303f_2_29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g969d3c303f_2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69d3c303f_2_3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969d3c303f_2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69d3c303f_2_30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g969d3c303f_2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969d3c303f_2_31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969d3c303f_2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69d3c303f_2_3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g969d3c303f_2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69d3c303f_2_3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969d3c303f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969d3c303f_2_3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g969d3c303f_2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69d3c303f_2_35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g969d3c303f_2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69d3c303f_2_36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2" name="Google Shape;452;g969d3c303f_2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699b4144a_2_1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g9699b4144a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69d3c303f_2_3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 name="Google Shape;462;g969d3c303f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969d3c303f_2_38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1" name="Google Shape;471;g969d3c303f_2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969d3c303f_2_3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0" name="Google Shape;480;g969d3c303f_2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69d3c303f_2_40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0" name="Google Shape;490;g969d3c303f_2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69d3c303f_2_4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969d3c303f_2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969d3c303f_2_41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0" name="Google Shape;510;g969d3c303f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699b4144a_2_4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8" name="Google Shape;578;g9699b4144a_2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699b4144a_2_1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 name="Google Shape;182;g9699b4144a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4"/>
        <p:cNvGrpSpPr/>
        <p:nvPr/>
      </p:nvGrpSpPr>
      <p:grpSpPr>
        <a:xfrm>
          <a:off x="0" y="0"/>
          <a:ext cx="0" cy="0"/>
          <a:chOff x="0" y="0"/>
          <a:chExt cx="0" cy="0"/>
        </a:xfrm>
      </p:grpSpPr>
      <p:sp>
        <p:nvSpPr>
          <p:cNvPr id="55" name="Google Shape;55;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6.jpg"/><Relationship Id="rId5" Type="http://schemas.openxmlformats.org/officeDocument/2006/relationships/image" Target="../media/image43.jpg"/><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6.jp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Clr>
                <a:srgbClr val="000000"/>
              </a:buClr>
              <a:buSzPts val="1400"/>
              <a:buFont typeface="Arial"/>
              <a:buNone/>
            </a:pPr>
            <a:r>
              <a:rPr lang="en" sz="1400" b="0" i="0" u="none" strike="noStrike" cap="none">
                <a:solidFill>
                  <a:srgbClr val="FFFFFF"/>
                </a:solidFill>
                <a:latin typeface="Trebuchet MS"/>
                <a:ea typeface="Trebuchet MS"/>
                <a:cs typeface="Trebuchet MS"/>
                <a:sym typeface="Trebuchet MS"/>
              </a:rPr>
              <a:t>EditEdit MasterMaster  texttext stylesstyles</a:t>
            </a:r>
            <a:endParaRPr sz="1400" b="0" i="0" u="none" strike="noStrike" cap="non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27"/>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3" name="Google Shape;113;p27"/>
          <p:cNvSpPr txBox="1"/>
          <p:nvPr/>
        </p:nvSpPr>
        <p:spPr>
          <a:xfrm>
            <a:off x="781050" y="427275"/>
            <a:ext cx="3107400" cy="25542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Module Name - Conditionals, Loops &amp; Functions</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Class - Day 1</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Topic Name- Conditional Statements and Loops</a:t>
            </a:r>
            <a:endParaRPr sz="1800" b="1"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36"/>
          <p:cNvSpPr txBox="1"/>
          <p:nvPr/>
        </p:nvSpPr>
        <p:spPr>
          <a:xfrm>
            <a:off x="583500" y="798250"/>
            <a:ext cx="85014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The general points to keep in mind are:</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1900" b="1" i="0" u="none" strike="noStrike" cap="none">
                <a:solidFill>
                  <a:srgbClr val="000000"/>
                </a:solidFill>
                <a:latin typeface="Courier New"/>
                <a:ea typeface="Courier New"/>
                <a:cs typeface="Courier New"/>
                <a:sym typeface="Courier New"/>
              </a:rPr>
              <a:t>if else </a:t>
            </a:r>
            <a:r>
              <a:rPr lang="en" sz="2400" b="0" i="0" u="none" strike="noStrike" cap="none">
                <a:solidFill>
                  <a:srgbClr val="000000"/>
                </a:solidFill>
                <a:latin typeface="Calibri"/>
                <a:ea typeface="Calibri"/>
                <a:cs typeface="Calibri"/>
                <a:sym typeface="Calibri"/>
              </a:rPr>
              <a:t>statements are used in those cases where only one out of the two code blocks needs to be executed</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 any given point of time.</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One of the condition and action is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mentioned in the </a:t>
            </a:r>
            <a:r>
              <a:rPr lang="en" sz="1900" b="1" i="0" u="none" strike="noStrike" cap="none">
                <a:solidFill>
                  <a:srgbClr val="000000"/>
                </a:solidFill>
                <a:latin typeface="Courier New"/>
                <a:ea typeface="Courier New"/>
                <a:cs typeface="Courier New"/>
                <a:sym typeface="Courier New"/>
              </a:rPr>
              <a:t>if</a:t>
            </a:r>
            <a:r>
              <a:rPr lang="en" sz="2400" b="0" i="0" u="none" strike="noStrike" cap="none">
                <a:solidFill>
                  <a:srgbClr val="000000"/>
                </a:solidFill>
                <a:latin typeface="Calibri"/>
                <a:ea typeface="Calibri"/>
                <a:cs typeface="Calibri"/>
                <a:sym typeface="Calibri"/>
              </a:rPr>
              <a:t> block.</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other condition &amp; action are mentioned in the </a:t>
            </a:r>
            <a:r>
              <a:rPr lang="en" sz="1900" b="1" i="0" u="none" strike="noStrike" cap="none">
                <a:solidFill>
                  <a:srgbClr val="000000"/>
                </a:solidFill>
                <a:latin typeface="Courier New"/>
                <a:ea typeface="Courier New"/>
                <a:cs typeface="Courier New"/>
                <a:sym typeface="Courier New"/>
              </a:rPr>
              <a:t>else</a:t>
            </a:r>
            <a:r>
              <a:rPr lang="en" sz="2400" b="0" i="0" u="none" strike="noStrike" cap="none">
                <a:solidFill>
                  <a:srgbClr val="000000"/>
                </a:solidFill>
                <a:latin typeface="Calibri"/>
                <a:ea typeface="Calibri"/>
                <a:cs typeface="Calibri"/>
                <a:sym typeface="Calibri"/>
              </a:rPr>
              <a:t> block.</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6" name="Google Shape;196;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7" name="Google Shape;197;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9" name="Google Shape;199;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pic>
        <p:nvPicPr>
          <p:cNvPr id="200" name="Google Shape;200;p36" descr="Let me think. Bearded man with stubble looking straight and holding fingers on his temples, trying to remember thing or word that he has at the tip of his tongue. Vector illustration in cartoon style."/>
          <p:cNvPicPr preferRelativeResize="0"/>
          <p:nvPr/>
        </p:nvPicPr>
        <p:blipFill rotWithShape="1">
          <a:blip r:embed="rId3">
            <a:alphaModFix/>
          </a:blip>
          <a:srcRect/>
          <a:stretch/>
        </p:blipFill>
        <p:spPr>
          <a:xfrm>
            <a:off x="6785050" y="2466400"/>
            <a:ext cx="1951101" cy="208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sp>
        <p:nvSpPr>
          <p:cNvPr id="205" name="Google Shape;205;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8" name="Google Shape;208;p3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09" name="Google Shape;209;p37"/>
          <p:cNvPicPr preferRelativeResize="0"/>
          <p:nvPr/>
        </p:nvPicPr>
        <p:blipFill rotWithShape="1">
          <a:blip r:embed="rId3">
            <a:alphaModFix/>
          </a:blip>
          <a:srcRect/>
          <a:stretch/>
        </p:blipFill>
        <p:spPr>
          <a:xfrm>
            <a:off x="2248400" y="1103050"/>
            <a:ext cx="4647193" cy="2565000"/>
          </a:xfrm>
          <a:prstGeom prst="rect">
            <a:avLst/>
          </a:prstGeom>
          <a:noFill/>
          <a:ln w="38100" cap="flat" cmpd="sng">
            <a:solidFill>
              <a:srgbClr val="000000"/>
            </a:solidFill>
            <a:prstDash val="solid"/>
            <a:round/>
            <a:headEnd type="none" w="sm" len="sm"/>
            <a:tailEnd type="none" w="sm" len="sm"/>
          </a:ln>
        </p:spPr>
      </p:pic>
      <p:sp>
        <p:nvSpPr>
          <p:cNvPr id="210" name="Google Shape;210;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5" name="Google Shape;215;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3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18" name="Google Shape;218;p38"/>
          <p:cNvSpPr txBox="1"/>
          <p:nvPr/>
        </p:nvSpPr>
        <p:spPr>
          <a:xfrm>
            <a:off x="583500" y="10268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Example</a:t>
            </a:r>
            <a:r>
              <a:rPr lang="en" sz="2400" b="1" i="0" u="none" strike="noStrike" cap="none">
                <a:solidFill>
                  <a:srgbClr val="000000"/>
                </a:solidFill>
                <a:latin typeface="Calibri"/>
                <a:ea typeface="Calibri"/>
                <a:cs typeface="Calibri"/>
                <a:sym typeface="Calibri"/>
              </a:rPr>
              <a:t>:</a:t>
            </a:r>
            <a:r>
              <a:rPr lang="en" sz="2400" b="0" i="0" u="none" strike="noStrike" cap="none">
                <a:solidFill>
                  <a:srgbClr val="000000"/>
                </a:solidFill>
                <a:latin typeface="Calibri"/>
                <a:ea typeface="Calibri"/>
                <a:cs typeface="Calibri"/>
                <a:sym typeface="Calibri"/>
              </a:rPr>
              <a:t> Code to check whether to carry an umbrella or not depending upon the rainy conditions.</a:t>
            </a:r>
            <a:endParaRPr sz="2400" b="0" i="0" u="none" strike="noStrike" cap="none">
              <a:solidFill>
                <a:srgbClr val="000000"/>
              </a:solidFill>
              <a:latin typeface="Calibri"/>
              <a:ea typeface="Calibri"/>
              <a:cs typeface="Calibri"/>
              <a:sym typeface="Calibri"/>
            </a:endParaRPr>
          </a:p>
        </p:txBody>
      </p:sp>
      <p:sp>
        <p:nvSpPr>
          <p:cNvPr id="219" name="Google Shape;219;p38"/>
          <p:cNvSpPr txBox="1"/>
          <p:nvPr/>
        </p:nvSpPr>
        <p:spPr>
          <a:xfrm>
            <a:off x="1974550" y="4651850"/>
            <a:ext cx="5295300" cy="37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if else</a:t>
            </a:r>
            <a:endParaRPr sz="2200" b="1" i="0" u="none" strike="noStrike" cap="none">
              <a:solidFill>
                <a:srgbClr val="4C1130"/>
              </a:solidFill>
              <a:latin typeface="Arial"/>
              <a:ea typeface="Arial"/>
              <a:cs typeface="Arial"/>
              <a:sym typeface="Arial"/>
            </a:endParaRPr>
          </a:p>
        </p:txBody>
      </p:sp>
      <p:sp>
        <p:nvSpPr>
          <p:cNvPr id="220" name="Google Shape;220;p3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pic>
        <p:nvPicPr>
          <p:cNvPr id="221" name="Google Shape;221;p38"/>
          <p:cNvPicPr preferRelativeResize="0"/>
          <p:nvPr/>
        </p:nvPicPr>
        <p:blipFill rotWithShape="1">
          <a:blip r:embed="rId3">
            <a:alphaModFix/>
          </a:blip>
          <a:srcRect l="13830" t="12366" r="55891" b="48902"/>
          <a:stretch/>
        </p:blipFill>
        <p:spPr>
          <a:xfrm>
            <a:off x="2909175" y="2093950"/>
            <a:ext cx="3392126" cy="243957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3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sp>
        <p:nvSpPr>
          <p:cNvPr id="229" name="Google Shape;229;p3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you have seen how to check a condition and make a decision on the basis of whether that condition is true or not.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What if you want to check multiple conditions?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Is it possible?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Well, yes. This can be done using </a:t>
            </a:r>
            <a:r>
              <a:rPr lang="en" sz="1900" b="1" i="0" u="none" strike="noStrike" cap="none">
                <a:solidFill>
                  <a:srgbClr val="000000"/>
                </a:solidFill>
                <a:latin typeface="Courier New"/>
                <a:ea typeface="Courier New"/>
                <a:cs typeface="Courier New"/>
                <a:sym typeface="Courier New"/>
              </a:rPr>
              <a:t>else if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statement.</a:t>
            </a:r>
            <a:endParaRPr sz="2400" b="0" i="0" u="none" strike="noStrike" cap="none">
              <a:solidFill>
                <a:srgbClr val="000000"/>
              </a:solidFill>
              <a:latin typeface="Calibri"/>
              <a:ea typeface="Calibri"/>
              <a:cs typeface="Calibri"/>
              <a:sym typeface="Calibri"/>
            </a:endParaRPr>
          </a:p>
        </p:txBody>
      </p:sp>
      <p:pic>
        <p:nvPicPr>
          <p:cNvPr id="230" name="Google Shape;230;p39" descr="Contract terms and conditions. Document paper with creative writing or storytelling concept. Read brief summary, assignment vector line icon thin stroke illustration"/>
          <p:cNvPicPr preferRelativeResize="0"/>
          <p:nvPr/>
        </p:nvPicPr>
        <p:blipFill rotWithShape="1">
          <a:blip r:embed="rId3">
            <a:alphaModFix/>
          </a:blip>
          <a:srcRect/>
          <a:stretch/>
        </p:blipFill>
        <p:spPr>
          <a:xfrm>
            <a:off x="6557725" y="2131775"/>
            <a:ext cx="2352725" cy="2429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8" name="Google Shape;238;p4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Suppose, you have to take coffee from a coffee machine. It has buttons which when pressed will give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Cappuccino, Espresso, Latte and Black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Coffee respectively.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Only if else statement won’t work here as that will only allow any two of the above four to be picked. </a:t>
            </a:r>
            <a:endParaRPr sz="2400" b="0" i="0" u="none" strike="noStrike" cap="none">
              <a:solidFill>
                <a:srgbClr val="000000"/>
              </a:solidFill>
              <a:latin typeface="Calibri"/>
              <a:ea typeface="Calibri"/>
              <a:cs typeface="Calibri"/>
              <a:sym typeface="Calibri"/>
            </a:endParaRPr>
          </a:p>
        </p:txBody>
      </p:sp>
      <p:sp>
        <p:nvSpPr>
          <p:cNvPr id="239" name="Google Shape;239;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pic>
        <p:nvPicPr>
          <p:cNvPr id="240" name="Google Shape;240;p40" descr="isolated coffe maker on a white background"/>
          <p:cNvPicPr preferRelativeResize="0"/>
          <p:nvPr/>
        </p:nvPicPr>
        <p:blipFill rotWithShape="1">
          <a:blip r:embed="rId3">
            <a:alphaModFix/>
          </a:blip>
          <a:srcRect/>
          <a:stretch/>
        </p:blipFill>
        <p:spPr>
          <a:xfrm>
            <a:off x="6292950" y="1566562"/>
            <a:ext cx="2871975" cy="201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cxnSp>
        <p:nvCxnSpPr>
          <p:cNvPr id="248" name="Google Shape;248;p41"/>
          <p:cNvCxnSpPr/>
          <p:nvPr/>
        </p:nvCxnSpPr>
        <p:spPr>
          <a:xfrm flipH="1">
            <a:off x="1292400" y="3063775"/>
            <a:ext cx="11700" cy="603300"/>
          </a:xfrm>
          <a:prstGeom prst="straightConnector1">
            <a:avLst/>
          </a:prstGeom>
          <a:noFill/>
          <a:ln w="38100" cap="flat" cmpd="sng">
            <a:solidFill>
              <a:srgbClr val="000000"/>
            </a:solidFill>
            <a:prstDash val="dot"/>
            <a:round/>
            <a:headEnd type="none" w="sm" len="sm"/>
            <a:tailEnd type="none" w="sm" len="sm"/>
          </a:ln>
        </p:spPr>
      </p:cxnSp>
      <p:sp>
        <p:nvSpPr>
          <p:cNvPr id="249" name="Google Shape;249;p41"/>
          <p:cNvSpPr txBox="1"/>
          <p:nvPr/>
        </p:nvSpPr>
        <p:spPr>
          <a:xfrm>
            <a:off x="583500" y="645850"/>
            <a:ext cx="83292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else if Statement Pseudocode</a:t>
            </a:r>
            <a:endParaRPr sz="2400" b="1"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if(</a:t>
            </a:r>
            <a:r>
              <a:rPr lang="en" sz="1900" b="1" i="0" u="none" strike="noStrike" cap="none">
                <a:solidFill>
                  <a:srgbClr val="FF0000"/>
                </a:solidFill>
                <a:latin typeface="Courier New"/>
                <a:ea typeface="Courier New"/>
                <a:cs typeface="Courier New"/>
                <a:sym typeface="Courier New"/>
              </a:rPr>
              <a:t>condition 1</a:t>
            </a: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 Action 1 } </a:t>
            </a:r>
            <a:r>
              <a:rPr lang="en" sz="1900" b="0" i="0" u="none" strike="noStrike" cap="none">
                <a:solidFill>
                  <a:srgbClr val="000000"/>
                </a:solidFill>
                <a:latin typeface="Courier New"/>
                <a:ea typeface="Courier New"/>
                <a:cs typeface="Courier New"/>
                <a:sym typeface="Courier New"/>
              </a:rPr>
              <a:t>// Action 1 will take place if 1st</a:t>
            </a:r>
            <a:endParaRPr sz="1900" b="0" i="0" u="none" strike="noStrike" cap="none">
              <a:solidFill>
                <a:srgbClr val="000000"/>
              </a:solidFill>
              <a:latin typeface="Courier New"/>
              <a:ea typeface="Courier New"/>
              <a:cs typeface="Courier New"/>
              <a:sym typeface="Courier New"/>
            </a:endParaRPr>
          </a:p>
          <a:p>
            <a:pPr marL="1371600" marR="0" lvl="0" indent="45720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condition is true</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else if(</a:t>
            </a:r>
            <a:r>
              <a:rPr lang="en" sz="1900" b="1" i="0" u="none" strike="noStrike" cap="none">
                <a:solidFill>
                  <a:srgbClr val="0000FF"/>
                </a:solidFill>
                <a:latin typeface="Courier New"/>
                <a:ea typeface="Courier New"/>
                <a:cs typeface="Courier New"/>
                <a:sym typeface="Courier New"/>
              </a:rPr>
              <a:t>condition 2</a:t>
            </a: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 Action 2 } </a:t>
            </a:r>
            <a:r>
              <a:rPr lang="en" sz="1900" b="0" i="0" u="none" strike="noStrike" cap="none">
                <a:solidFill>
                  <a:srgbClr val="000000"/>
                </a:solidFill>
                <a:latin typeface="Courier New"/>
                <a:ea typeface="Courier New"/>
                <a:cs typeface="Courier New"/>
                <a:sym typeface="Courier New"/>
              </a:rPr>
              <a:t>// Action 2 will take place if 2nd </a:t>
            </a:r>
            <a:endParaRPr sz="1900" b="0" i="0" u="none" strike="noStrike" cap="none">
              <a:solidFill>
                <a:srgbClr val="000000"/>
              </a:solidFill>
              <a:latin typeface="Courier New"/>
              <a:ea typeface="Courier New"/>
              <a:cs typeface="Courier New"/>
              <a:sym typeface="Courier New"/>
            </a:endParaRPr>
          </a:p>
          <a:p>
            <a:pPr marL="1371600" marR="0" lvl="0" indent="45720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condition is true</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else if(</a:t>
            </a:r>
            <a:r>
              <a:rPr lang="en" sz="1900" b="1" i="0" u="none" strike="noStrike" cap="none">
                <a:solidFill>
                  <a:srgbClr val="FF00FF"/>
                </a:solidFill>
                <a:latin typeface="Courier New"/>
                <a:ea typeface="Courier New"/>
                <a:cs typeface="Courier New"/>
                <a:sym typeface="Courier New"/>
              </a:rPr>
              <a:t>condition n</a:t>
            </a: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FF"/>
                </a:solidFill>
                <a:latin typeface="Courier New"/>
                <a:ea typeface="Courier New"/>
                <a:cs typeface="Courier New"/>
                <a:sym typeface="Courier New"/>
              </a:rPr>
              <a:t>{ Action n } </a:t>
            </a:r>
            <a:r>
              <a:rPr lang="en" sz="1900" b="0" i="0" u="none" strike="noStrike" cap="none">
                <a:solidFill>
                  <a:srgbClr val="000000"/>
                </a:solidFill>
                <a:latin typeface="Courier New"/>
                <a:ea typeface="Courier New"/>
                <a:cs typeface="Courier New"/>
                <a:sym typeface="Courier New"/>
              </a:rPr>
              <a:t>// Action n will take place if nth</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condition is true</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chemeClr val="accent4"/>
                </a:solidFill>
                <a:latin typeface="Courier New"/>
                <a:ea typeface="Courier New"/>
                <a:cs typeface="Courier New"/>
                <a:sym typeface="Courier New"/>
              </a:rPr>
              <a:t>else</a:t>
            </a:r>
            <a:endParaRPr sz="1900" b="1"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chemeClr val="accent4"/>
                </a:solidFill>
                <a:latin typeface="Courier New"/>
                <a:ea typeface="Courier New"/>
                <a:cs typeface="Courier New"/>
                <a:sym typeface="Courier New"/>
              </a:rPr>
              <a:t>{ Last Action } </a:t>
            </a:r>
            <a:r>
              <a:rPr lang="en" sz="1900" b="0" i="0" u="none" strike="noStrike" cap="none">
                <a:solidFill>
                  <a:srgbClr val="000000"/>
                </a:solidFill>
                <a:latin typeface="Courier New"/>
                <a:ea typeface="Courier New"/>
                <a:cs typeface="Courier New"/>
                <a:sym typeface="Courier New"/>
              </a:rPr>
              <a:t>// If no condition is true</a:t>
            </a: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p:txBody>
      </p:sp>
      <p:sp>
        <p:nvSpPr>
          <p:cNvPr id="250" name="Google Shape;250;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
        <p:cNvGrpSpPr/>
        <p:nvPr/>
      </p:nvGrpSpPr>
      <p:grpSpPr>
        <a:xfrm>
          <a:off x="0" y="0"/>
          <a:ext cx="0" cy="0"/>
          <a:chOff x="0" y="0"/>
          <a:chExt cx="0" cy="0"/>
        </a:xfrm>
      </p:grpSpPr>
      <p:sp>
        <p:nvSpPr>
          <p:cNvPr id="255" name="Google Shape;255;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 name="Google Shape;256;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 name="Google Shape;257;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58" name="Google Shape;258;p42"/>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Example:</a:t>
            </a:r>
            <a:r>
              <a:rPr lang="en" sz="2400" b="0" i="0" u="none" strike="noStrike" cap="none">
                <a:solidFill>
                  <a:srgbClr val="000000"/>
                </a:solidFill>
                <a:latin typeface="Calibri"/>
                <a:ea typeface="Calibri"/>
                <a:cs typeface="Calibri"/>
                <a:sym typeface="Calibri"/>
              </a:rPr>
              <a:t> Differentiating among coffees using </a:t>
            </a:r>
            <a:r>
              <a:rPr lang="en" sz="1900" b="1" i="0" u="none" strike="noStrike" cap="none">
                <a:solidFill>
                  <a:srgbClr val="000000"/>
                </a:solidFill>
                <a:latin typeface="Courier New"/>
                <a:ea typeface="Courier New"/>
                <a:cs typeface="Courier New"/>
                <a:sym typeface="Courier New"/>
              </a:rPr>
              <a:t>else if</a:t>
            </a:r>
            <a:r>
              <a:rPr lang="en" sz="1900" b="0" i="0" u="none" strike="noStrike" cap="none">
                <a:solidFill>
                  <a:srgbClr val="000000"/>
                </a:solidFill>
                <a:latin typeface="Calibri"/>
                <a:ea typeface="Calibri"/>
                <a:cs typeface="Calibri"/>
                <a:sym typeface="Calibri"/>
              </a:rPr>
              <a:t>.</a:t>
            </a:r>
            <a:endParaRPr sz="1900" b="0" i="0" u="none" strike="noStrike" cap="none">
              <a:solidFill>
                <a:srgbClr val="000000"/>
              </a:solidFill>
              <a:latin typeface="Calibri"/>
              <a:ea typeface="Calibri"/>
              <a:cs typeface="Calibri"/>
              <a:sym typeface="Calibri"/>
            </a:endParaRPr>
          </a:p>
        </p:txBody>
      </p:sp>
      <p:sp>
        <p:nvSpPr>
          <p:cNvPr id="259" name="Google Shape;259;p42"/>
          <p:cNvSpPr txBox="1"/>
          <p:nvPr/>
        </p:nvSpPr>
        <p:spPr>
          <a:xfrm>
            <a:off x="1365025" y="4677225"/>
            <a:ext cx="6245700" cy="39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Example: else if</a:t>
            </a:r>
            <a:endParaRPr sz="2200" b="1" i="0" u="none" strike="noStrike" cap="none">
              <a:solidFill>
                <a:srgbClr val="4C1130"/>
              </a:solidFill>
              <a:latin typeface="Arial"/>
              <a:ea typeface="Arial"/>
              <a:cs typeface="Arial"/>
              <a:sym typeface="Arial"/>
            </a:endParaRPr>
          </a:p>
        </p:txBody>
      </p:sp>
      <p:sp>
        <p:nvSpPr>
          <p:cNvPr id="260" name="Google Shape;260;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pic>
        <p:nvPicPr>
          <p:cNvPr id="261" name="Google Shape;261;p42"/>
          <p:cNvPicPr preferRelativeResize="0"/>
          <p:nvPr/>
        </p:nvPicPr>
        <p:blipFill rotWithShape="1">
          <a:blip r:embed="rId3">
            <a:alphaModFix/>
          </a:blip>
          <a:srcRect l="14930" t="12362" r="41903" b="33053"/>
          <a:stretch/>
        </p:blipFill>
        <p:spPr>
          <a:xfrm>
            <a:off x="2256650" y="1573425"/>
            <a:ext cx="4365774" cy="31038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sp>
        <p:nvSpPr>
          <p:cNvPr id="266" name="Google Shape;266;p4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There are four conditions for each type of coffee.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All these conditions in the bracket are checked</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one by one in the order in which they are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written.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As soon as any one of the condition is true the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corresponding enclosed print statement will get executed. </a:t>
            </a:r>
            <a:endParaRPr sz="2400" b="0" i="0" u="none" strike="noStrike" cap="none">
              <a:solidFill>
                <a:srgbClr val="000000"/>
              </a:solidFill>
              <a:latin typeface="Calibri"/>
              <a:ea typeface="Calibri"/>
              <a:cs typeface="Calibri"/>
              <a:sym typeface="Calibri"/>
            </a:endParaRPr>
          </a:p>
        </p:txBody>
      </p:sp>
      <p:sp>
        <p:nvSpPr>
          <p:cNvPr id="267" name="Google Shape;267;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 name="Google Shape;268;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70" name="Google Shape;270;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pic>
        <p:nvPicPr>
          <p:cNvPr id="271" name="Google Shape;271;p43" descr="cheklist icon vector sign isolated on white background. cheklist symbol template color editable"/>
          <p:cNvPicPr preferRelativeResize="0"/>
          <p:nvPr/>
        </p:nvPicPr>
        <p:blipFill rotWithShape="1">
          <a:blip r:embed="rId3">
            <a:alphaModFix/>
          </a:blip>
          <a:srcRect/>
          <a:stretch/>
        </p:blipFill>
        <p:spPr>
          <a:xfrm>
            <a:off x="7010663" y="1697975"/>
            <a:ext cx="2112375" cy="2181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 name="Google Shape;278;p4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79" name="Google Shape;279;p4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remaining conditions will not be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checked.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case if all the conditions are false, then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print statement enclosed in the else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block will get executed.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80" name="Google Shape;280;p4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pic>
        <p:nvPicPr>
          <p:cNvPr id="281" name="Google Shape;281;p44" descr="Project Management icon in flat style. Project symbol for your web site design, logo, app, UI.  illustration"/>
          <p:cNvPicPr preferRelativeResize="0"/>
          <p:nvPr/>
        </p:nvPicPr>
        <p:blipFill rotWithShape="1">
          <a:blip r:embed="rId3">
            <a:alphaModFix/>
          </a:blip>
          <a:srcRect/>
          <a:stretch/>
        </p:blipFill>
        <p:spPr>
          <a:xfrm>
            <a:off x="6717857" y="954325"/>
            <a:ext cx="2228293" cy="239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5"/>
        <p:cNvGrpSpPr/>
        <p:nvPr/>
      </p:nvGrpSpPr>
      <p:grpSpPr>
        <a:xfrm>
          <a:off x="0" y="0"/>
          <a:ext cx="0" cy="0"/>
          <a:chOff x="0" y="0"/>
          <a:chExt cx="0" cy="0"/>
        </a:xfrm>
      </p:grpSpPr>
      <p:sp>
        <p:nvSpPr>
          <p:cNvPr id="286" name="Google Shape;286;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 name="Google Shape;287;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 name="Google Shape;288;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9" name="Google Shape;289;p45"/>
          <p:cNvSpPr txBox="1"/>
          <p:nvPr/>
        </p:nvSpPr>
        <p:spPr>
          <a:xfrm>
            <a:off x="1671500" y="4612875"/>
            <a:ext cx="5676900" cy="37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Example: Else If</a:t>
            </a:r>
            <a:endParaRPr sz="2200" b="1" i="0" u="none" strike="noStrike" cap="none">
              <a:solidFill>
                <a:srgbClr val="4C1130"/>
              </a:solidFill>
              <a:latin typeface="Arial"/>
              <a:ea typeface="Arial"/>
              <a:cs typeface="Arial"/>
              <a:sym typeface="Arial"/>
            </a:endParaRPr>
          </a:p>
        </p:txBody>
      </p:sp>
      <p:sp>
        <p:nvSpPr>
          <p:cNvPr id="290" name="Google Shape;290;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sp>
        <p:nvSpPr>
          <p:cNvPr id="291" name="Google Shape;291;p45"/>
          <p:cNvSpPr txBox="1"/>
          <p:nvPr/>
        </p:nvSpPr>
        <p:spPr>
          <a:xfrm>
            <a:off x="583500" y="10268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Example:</a:t>
            </a:r>
            <a:r>
              <a:rPr lang="en" sz="2400" b="0" i="0" u="none" strike="noStrike" cap="none">
                <a:solidFill>
                  <a:srgbClr val="000000"/>
                </a:solidFill>
                <a:latin typeface="Calibri"/>
                <a:ea typeface="Calibri"/>
                <a:cs typeface="Calibri"/>
                <a:sym typeface="Calibri"/>
              </a:rPr>
              <a:t> Comparing values of two integers using </a:t>
            </a:r>
            <a:r>
              <a:rPr lang="en" sz="1900" b="1" i="0" u="none" strike="noStrike" cap="none">
                <a:solidFill>
                  <a:srgbClr val="000000"/>
                </a:solidFill>
                <a:latin typeface="Courier New"/>
                <a:ea typeface="Courier New"/>
                <a:cs typeface="Courier New"/>
                <a:sym typeface="Courier New"/>
              </a:rPr>
              <a:t>else if</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p:txBody>
      </p:sp>
      <p:pic>
        <p:nvPicPr>
          <p:cNvPr id="292" name="Google Shape;292;p45"/>
          <p:cNvPicPr preferRelativeResize="0"/>
          <p:nvPr/>
        </p:nvPicPr>
        <p:blipFill rotWithShape="1">
          <a:blip r:embed="rId3">
            <a:alphaModFix/>
          </a:blip>
          <a:srcRect l="14907" t="12363" r="45287" b="28676"/>
          <a:stretch/>
        </p:blipFill>
        <p:spPr>
          <a:xfrm>
            <a:off x="2709675" y="1652350"/>
            <a:ext cx="3543974" cy="2951349"/>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2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2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29" name="Google Shape;129;p29"/>
          <p:cNvSpPr txBox="1"/>
          <p:nvPr/>
        </p:nvSpPr>
        <p:spPr>
          <a:xfrm>
            <a:off x="507300" y="8357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Introduction to Conditional Statements</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if else Statement</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else if Statement</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Nested if else</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switch Case Statement</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None/>
            </a:pPr>
            <a:endParaRPr sz="2400">
              <a:latin typeface="Calibri"/>
              <a:ea typeface="Calibri"/>
              <a:cs typeface="Calibri"/>
              <a:sym typeface="Calibri"/>
            </a:endParaRPr>
          </a:p>
          <a:p>
            <a:pPr marL="457200" marR="0" lvl="0" indent="-381000" algn="l" rtl="0">
              <a:lnSpc>
                <a:spcPct val="100000"/>
              </a:lnSpc>
              <a:spcBef>
                <a:spcPts val="0"/>
              </a:spcBef>
              <a:spcAft>
                <a:spcPts val="0"/>
              </a:spcAft>
              <a:buSzPts val="2400"/>
              <a:buFont typeface="Calibri"/>
              <a:buChar char="●"/>
            </a:pPr>
            <a:r>
              <a:rPr lang="en" sz="2400">
                <a:latin typeface="Calibri"/>
                <a:ea typeface="Calibri"/>
                <a:cs typeface="Calibri"/>
                <a:sym typeface="Calibri"/>
              </a:rPr>
              <a:t>Introduction to Loops</a:t>
            </a:r>
            <a:endParaRPr sz="24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Google Shape;297;p46"/>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input values x and y are taken as input from user.</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There are three conditions where x and y are compared. </a:t>
            </a:r>
            <a:r>
              <a:rPr lang="en" sz="2400" b="0" i="0" u="none" strike="noStrike" cap="none">
                <a:solidFill>
                  <a:srgbClr val="000000"/>
                </a:solidFill>
                <a:latin typeface="Calibri"/>
                <a:ea typeface="Calibri"/>
                <a:cs typeface="Calibri"/>
                <a:sym typeface="Calibri"/>
              </a:rPr>
              <a:t>All the conditions will be checked one by one.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As soon as any of the condition is true print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statement inside the respective block will be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executed.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If all are false, else block will be executed.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98" name="Google Shape;298;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 name="Google Shape;299;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0" name="Google Shape;300;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1" name="Google Shape;301;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else if Statement</a:t>
            </a:r>
            <a:endParaRPr sz="3000" b="1" i="0" u="none" strike="noStrike" cap="none">
              <a:solidFill>
                <a:srgbClr val="FFFFFF"/>
              </a:solidFill>
              <a:latin typeface="Calibri"/>
              <a:ea typeface="Calibri"/>
              <a:cs typeface="Calibri"/>
              <a:sym typeface="Calibri"/>
            </a:endParaRPr>
          </a:p>
        </p:txBody>
      </p:sp>
      <p:pic>
        <p:nvPicPr>
          <p:cNvPr id="302" name="Google Shape;302;p46" descr="Project Management icon in flat style. Project symbol for your web site design, logo, app, UI. Vector illustration"/>
          <p:cNvPicPr preferRelativeResize="0"/>
          <p:nvPr/>
        </p:nvPicPr>
        <p:blipFill rotWithShape="1">
          <a:blip r:embed="rId3">
            <a:alphaModFix/>
          </a:blip>
          <a:srcRect/>
          <a:stretch/>
        </p:blipFill>
        <p:spPr>
          <a:xfrm>
            <a:off x="6677750" y="2230900"/>
            <a:ext cx="2232725" cy="2305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6"/>
        <p:cNvGrpSpPr/>
        <p:nvPr/>
      </p:nvGrpSpPr>
      <p:grpSpPr>
        <a:xfrm>
          <a:off x="0" y="0"/>
          <a:ext cx="0" cy="0"/>
          <a:chOff x="0" y="0"/>
          <a:chExt cx="0" cy="0"/>
        </a:xfrm>
      </p:grpSpPr>
      <p:sp>
        <p:nvSpPr>
          <p:cNvPr id="307" name="Google Shape;307;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 name="Google Shape;309;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sp>
        <p:nvSpPr>
          <p:cNvPr id="310" name="Google Shape;310;p4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 times, you have to check sub-conditions within existing conditions. To do this there is a concept of </a:t>
            </a:r>
            <a:r>
              <a:rPr lang="en" sz="2400" b="0" i="0" u="none" strike="noStrike" cap="none">
                <a:solidFill>
                  <a:srgbClr val="000000"/>
                </a:solidFill>
                <a:highlight>
                  <a:srgbClr val="FFFF00"/>
                </a:highlight>
                <a:latin typeface="Calibri"/>
                <a:ea typeface="Calibri"/>
                <a:cs typeface="Calibri"/>
                <a:sym typeface="Calibri"/>
              </a:rPr>
              <a:t>Nested if else</a:t>
            </a:r>
            <a:r>
              <a:rPr lang="en" sz="2400" b="0" i="0" u="none" strike="noStrike" cap="none">
                <a:solidFill>
                  <a:srgbClr val="000000"/>
                </a:solidFill>
                <a:latin typeface="Calibri"/>
                <a:ea typeface="Calibri"/>
                <a:cs typeface="Calibri"/>
                <a:sym typeface="Calibri"/>
              </a:rPr>
              <a:t> in Java.</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highlight>
                  <a:srgbClr val="FFFF00"/>
                </a:highlight>
                <a:latin typeface="Calibri"/>
                <a:ea typeface="Calibri"/>
                <a:cs typeface="Calibri"/>
                <a:sym typeface="Calibri"/>
              </a:rPr>
              <a:t>Nested If Else basically means an If </a:t>
            </a:r>
            <a:endParaRPr sz="2400" b="0" i="0" u="none" strike="noStrike" cap="none">
              <a:solidFill>
                <a:srgbClr val="000000"/>
              </a:solidFill>
              <a:highlight>
                <a:srgbClr val="FFFF00"/>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highlight>
                  <a:srgbClr val="FFFF00"/>
                </a:highlight>
                <a:latin typeface="Calibri"/>
                <a:ea typeface="Calibri"/>
                <a:cs typeface="Calibri"/>
                <a:sym typeface="Calibri"/>
              </a:rPr>
              <a:t>Else statement inside another If Else statement.</a:t>
            </a:r>
            <a:endParaRPr sz="2400" b="0" i="0" u="none" strike="noStrike" cap="none">
              <a:solidFill>
                <a:srgbClr val="000000"/>
              </a:solidFill>
              <a:highlight>
                <a:srgbClr val="FFFF00"/>
              </a:highlight>
              <a:latin typeface="Calibri"/>
              <a:ea typeface="Calibri"/>
              <a:cs typeface="Calibri"/>
              <a:sym typeface="Calibri"/>
            </a:endParaRPr>
          </a:p>
        </p:txBody>
      </p:sp>
      <p:sp>
        <p:nvSpPr>
          <p:cNvPr id="311" name="Google Shape;311;p47"/>
          <p:cNvSpPr/>
          <p:nvPr/>
        </p:nvSpPr>
        <p:spPr>
          <a:xfrm>
            <a:off x="5548596" y="2247225"/>
            <a:ext cx="3251716" cy="121858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7" name="Google Shape;317;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 name="Google Shape;318;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19" name="Google Shape;319;p4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Let’s say you’re going to a movie. First, you’ll check if the tickets are available at a theatre near your home.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Then, you will check another condition, i.e.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whether the price of the ticket is worth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However, if the tickets aren’t available, you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will not check this sub-condition.</a:t>
            </a:r>
            <a:endParaRPr sz="2400" b="0" i="0" u="none" strike="noStrike" cap="none">
              <a:solidFill>
                <a:srgbClr val="000000"/>
              </a:solidFill>
              <a:latin typeface="Calibri"/>
              <a:ea typeface="Calibri"/>
              <a:cs typeface="Calibri"/>
              <a:sym typeface="Calibri"/>
            </a:endParaRPr>
          </a:p>
        </p:txBody>
      </p:sp>
      <p:sp>
        <p:nvSpPr>
          <p:cNvPr id="320" name="Google Shape;320;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pic>
        <p:nvPicPr>
          <p:cNvPr id="321" name="Google Shape;321;p48" descr="Cinema Ticket Card. Element template for design. Vector illustration."/>
          <p:cNvPicPr preferRelativeResize="0"/>
          <p:nvPr/>
        </p:nvPicPr>
        <p:blipFill rotWithShape="1">
          <a:blip r:embed="rId3">
            <a:alphaModFix/>
          </a:blip>
          <a:srcRect/>
          <a:stretch/>
        </p:blipFill>
        <p:spPr>
          <a:xfrm>
            <a:off x="6522875" y="2020200"/>
            <a:ext cx="2424774" cy="2503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Google Shape;326;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7" name="Google Shape;327;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9" name="Google Shape;329;p49"/>
          <p:cNvSpPr txBox="1"/>
          <p:nvPr/>
        </p:nvSpPr>
        <p:spPr>
          <a:xfrm>
            <a:off x="507300" y="1179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r>
              <a:rPr lang="en" sz="2400" b="1" i="0" u="none" strike="noStrike" cap="none">
                <a:solidFill>
                  <a:srgbClr val="4C1130"/>
                </a:solidFill>
                <a:latin typeface="Calibri"/>
                <a:ea typeface="Calibri"/>
                <a:cs typeface="Calibri"/>
                <a:sym typeface="Calibri"/>
              </a:rPr>
              <a:t>YES                NO</a:t>
            </a:r>
            <a:endParaRPr sz="2400" b="1"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CAN’T BOOK</a:t>
            </a:r>
            <a:endParaRPr sz="2400" b="1"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&lt;400	       &gt;400</a:t>
            </a:r>
            <a:endParaRPr sz="2400" b="1" i="0" u="none" strike="noStrike" cap="none">
              <a:solidFill>
                <a:srgbClr val="4C1130"/>
              </a:solidFill>
              <a:latin typeface="Calibri"/>
              <a:ea typeface="Calibri"/>
              <a:cs typeface="Calibri"/>
              <a:sym typeface="Calibri"/>
            </a:endParaRPr>
          </a:p>
          <a:p>
            <a:pPr marL="914400" marR="0" lvl="0" indent="45720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a:t>
            </a:r>
            <a:endParaRPr sz="2400" b="1" i="0" u="none" strike="noStrike" cap="none">
              <a:solidFill>
                <a:srgbClr val="4C1130"/>
              </a:solidFill>
              <a:latin typeface="Calibri"/>
              <a:ea typeface="Calibri"/>
              <a:cs typeface="Calibri"/>
              <a:sym typeface="Calibri"/>
            </a:endParaRPr>
          </a:p>
          <a:p>
            <a:pPr marL="914400" marR="0" lvl="0" indent="45720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BOOK      DON’T BOOK</a:t>
            </a:r>
            <a:endParaRPr sz="2400" b="1" i="0" u="none" strike="noStrike" cap="none">
              <a:solidFill>
                <a:srgbClr val="4C1130"/>
              </a:solidFill>
              <a:latin typeface="Calibri"/>
              <a:ea typeface="Calibri"/>
              <a:cs typeface="Calibri"/>
              <a:sym typeface="Calibri"/>
            </a:endParaRPr>
          </a:p>
        </p:txBody>
      </p:sp>
      <p:sp>
        <p:nvSpPr>
          <p:cNvPr id="330" name="Google Shape;330;p49"/>
          <p:cNvSpPr/>
          <p:nvPr/>
        </p:nvSpPr>
        <p:spPr>
          <a:xfrm>
            <a:off x="3989450" y="856000"/>
            <a:ext cx="1279800" cy="66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Arial"/>
                <a:ea typeface="Arial"/>
                <a:cs typeface="Arial"/>
                <a:sym typeface="Arial"/>
              </a:rPr>
              <a:t>TICKETS</a:t>
            </a:r>
            <a:endParaRPr sz="2000" b="1" i="0" u="none" strike="noStrike" cap="none">
              <a:solidFill>
                <a:srgbClr val="000000"/>
              </a:solidFill>
              <a:latin typeface="Arial"/>
              <a:ea typeface="Arial"/>
              <a:cs typeface="Arial"/>
              <a:sym typeface="Arial"/>
            </a:endParaRPr>
          </a:p>
        </p:txBody>
      </p:sp>
      <p:cxnSp>
        <p:nvCxnSpPr>
          <p:cNvPr id="331" name="Google Shape;331;p49"/>
          <p:cNvCxnSpPr/>
          <p:nvPr/>
        </p:nvCxnSpPr>
        <p:spPr>
          <a:xfrm flipH="1">
            <a:off x="3852050" y="1519600"/>
            <a:ext cx="777300" cy="728100"/>
          </a:xfrm>
          <a:prstGeom prst="straightConnector1">
            <a:avLst/>
          </a:prstGeom>
          <a:noFill/>
          <a:ln w="9525" cap="flat" cmpd="sng">
            <a:solidFill>
              <a:schemeClr val="dk2"/>
            </a:solidFill>
            <a:prstDash val="solid"/>
            <a:round/>
            <a:headEnd type="none" w="sm" len="sm"/>
            <a:tailEnd type="triangle" w="med" len="med"/>
          </a:ln>
        </p:spPr>
      </p:cxnSp>
      <p:cxnSp>
        <p:nvCxnSpPr>
          <p:cNvPr id="332" name="Google Shape;332;p49"/>
          <p:cNvCxnSpPr/>
          <p:nvPr/>
        </p:nvCxnSpPr>
        <p:spPr>
          <a:xfrm>
            <a:off x="4629350" y="1519600"/>
            <a:ext cx="763500" cy="740100"/>
          </a:xfrm>
          <a:prstGeom prst="straightConnector1">
            <a:avLst/>
          </a:prstGeom>
          <a:noFill/>
          <a:ln w="9525" cap="flat" cmpd="sng">
            <a:solidFill>
              <a:schemeClr val="dk2"/>
            </a:solidFill>
            <a:prstDash val="solid"/>
            <a:round/>
            <a:headEnd type="none" w="sm" len="sm"/>
            <a:tailEnd type="triangle" w="med" len="med"/>
          </a:ln>
        </p:spPr>
      </p:cxnSp>
      <p:sp>
        <p:nvSpPr>
          <p:cNvPr id="333" name="Google Shape;333;p49"/>
          <p:cNvSpPr/>
          <p:nvPr/>
        </p:nvSpPr>
        <p:spPr>
          <a:xfrm>
            <a:off x="2904050" y="2335750"/>
            <a:ext cx="1161300" cy="54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000000"/>
                </a:solidFill>
                <a:latin typeface="Arial"/>
                <a:ea typeface="Arial"/>
                <a:cs typeface="Arial"/>
                <a:sym typeface="Arial"/>
              </a:rPr>
              <a:t>PRICE</a:t>
            </a:r>
            <a:endParaRPr sz="2100" b="1" i="0" u="none" strike="noStrike" cap="none">
              <a:solidFill>
                <a:srgbClr val="000000"/>
              </a:solidFill>
              <a:latin typeface="Arial"/>
              <a:ea typeface="Arial"/>
              <a:cs typeface="Arial"/>
              <a:sym typeface="Arial"/>
            </a:endParaRPr>
          </a:p>
        </p:txBody>
      </p:sp>
      <p:cxnSp>
        <p:nvCxnSpPr>
          <p:cNvPr id="334" name="Google Shape;334;p49"/>
          <p:cNvCxnSpPr>
            <a:stCxn id="333" idx="2"/>
          </p:cNvCxnSpPr>
          <p:nvPr/>
        </p:nvCxnSpPr>
        <p:spPr>
          <a:xfrm flipH="1">
            <a:off x="2904200" y="2880850"/>
            <a:ext cx="580500" cy="865200"/>
          </a:xfrm>
          <a:prstGeom prst="straightConnector1">
            <a:avLst/>
          </a:prstGeom>
          <a:noFill/>
          <a:ln w="9525" cap="flat" cmpd="sng">
            <a:solidFill>
              <a:schemeClr val="dk2"/>
            </a:solidFill>
            <a:prstDash val="solid"/>
            <a:round/>
            <a:headEnd type="none" w="sm" len="sm"/>
            <a:tailEnd type="triangle" w="med" len="med"/>
          </a:ln>
        </p:spPr>
      </p:cxnSp>
      <p:cxnSp>
        <p:nvCxnSpPr>
          <p:cNvPr id="335" name="Google Shape;335;p49"/>
          <p:cNvCxnSpPr>
            <a:stCxn id="333" idx="2"/>
          </p:cNvCxnSpPr>
          <p:nvPr/>
        </p:nvCxnSpPr>
        <p:spPr>
          <a:xfrm>
            <a:off x="3484700" y="2880850"/>
            <a:ext cx="557100" cy="877200"/>
          </a:xfrm>
          <a:prstGeom prst="straightConnector1">
            <a:avLst/>
          </a:prstGeom>
          <a:noFill/>
          <a:ln w="9525" cap="flat" cmpd="sng">
            <a:solidFill>
              <a:schemeClr val="dk2"/>
            </a:solidFill>
            <a:prstDash val="solid"/>
            <a:round/>
            <a:headEnd type="none" w="sm" len="sm"/>
            <a:tailEnd type="triangle" w="med" len="med"/>
          </a:ln>
        </p:spPr>
      </p:cxnSp>
      <p:sp>
        <p:nvSpPr>
          <p:cNvPr id="336" name="Google Shape;336;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0"/>
        <p:cNvGrpSpPr/>
        <p:nvPr/>
      </p:nvGrpSpPr>
      <p:grpSpPr>
        <a:xfrm>
          <a:off x="0" y="0"/>
          <a:ext cx="0" cy="0"/>
          <a:chOff x="0" y="0"/>
          <a:chExt cx="0" cy="0"/>
        </a:xfrm>
      </p:grpSpPr>
      <p:sp>
        <p:nvSpPr>
          <p:cNvPr id="341" name="Google Shape;341;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 name="Google Shape;342;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3" name="Google Shape;343;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4" name="Google Shape;344;p50"/>
          <p:cNvSpPr txBox="1"/>
          <p:nvPr/>
        </p:nvSpPr>
        <p:spPr>
          <a:xfrm>
            <a:off x="583500" y="722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Pseudocode for this Example</a:t>
            </a:r>
            <a:endParaRPr sz="2400" b="1"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if(Tickets Available)</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r>
              <a:rPr lang="en" sz="1900" b="1" i="0" u="none" strike="noStrike" cap="none">
                <a:solidFill>
                  <a:srgbClr val="000000"/>
                </a:solidFill>
                <a:latin typeface="Courier New"/>
                <a:ea typeface="Courier New"/>
                <a:cs typeface="Courier New"/>
                <a:sym typeface="Courier New"/>
              </a:rPr>
              <a:t>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if(price&lt;400)  </a:t>
            </a:r>
            <a:r>
              <a:rPr lang="en" sz="1900" b="0" i="0" u="none" strike="noStrike" cap="none">
                <a:solidFill>
                  <a:schemeClr val="dk1"/>
                </a:solidFill>
                <a:latin typeface="Courier New"/>
                <a:ea typeface="Courier New"/>
                <a:cs typeface="Courier New"/>
                <a:sym typeface="Courier New"/>
              </a:rPr>
              <a:t>// If tickets are available then price</a:t>
            </a:r>
            <a:endParaRPr sz="1900" b="0" i="0" u="none" strike="noStrike" cap="none">
              <a:solidFill>
                <a:schemeClr val="dk1"/>
              </a:solidFill>
              <a:latin typeface="Courier New"/>
              <a:ea typeface="Courier New"/>
              <a:cs typeface="Courier New"/>
              <a:sym typeface="Courier New"/>
            </a:endParaRPr>
          </a:p>
          <a:p>
            <a:pPr marL="182880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 is checked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a:t>
            </a:r>
            <a:r>
              <a:rPr lang="en" sz="1900" b="1" i="0" u="none" strike="noStrike" cap="none">
                <a:solidFill>
                  <a:srgbClr val="000000"/>
                </a:solidFill>
                <a:latin typeface="Courier New"/>
                <a:ea typeface="Courier New"/>
                <a:cs typeface="Courier New"/>
                <a:sym typeface="Courier New"/>
              </a:rPr>
              <a:t> Book it </a:t>
            </a:r>
            <a:r>
              <a:rPr lang="en" sz="1900" b="1" i="0" u="none" strike="noStrike" cap="none">
                <a:solidFill>
                  <a:srgbClr val="0000FF"/>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If price is less than 400 ticket is </a:t>
            </a:r>
            <a:endParaRPr sz="1900" b="0" i="0" u="none" strike="noStrike" cap="none">
              <a:solidFill>
                <a:srgbClr val="000000"/>
              </a:solidFill>
              <a:latin typeface="Courier New"/>
              <a:ea typeface="Courier New"/>
              <a:cs typeface="Courier New"/>
              <a:sym typeface="Courier New"/>
            </a:endParaRPr>
          </a:p>
          <a:p>
            <a:pPr marL="1371600" marR="0" lvl="0" indent="45720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booked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else</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FF"/>
                </a:solidFill>
                <a:latin typeface="Courier New"/>
                <a:ea typeface="Courier New"/>
                <a:cs typeface="Courier New"/>
                <a:sym typeface="Courier New"/>
              </a:rPr>
              <a:t>{</a:t>
            </a:r>
            <a:r>
              <a:rPr lang="en" sz="1900" b="1" i="0" u="none" strike="noStrike" cap="none">
                <a:solidFill>
                  <a:srgbClr val="000000"/>
                </a:solidFill>
                <a:latin typeface="Courier New"/>
                <a:ea typeface="Courier New"/>
                <a:cs typeface="Courier New"/>
                <a:sym typeface="Courier New"/>
              </a:rPr>
              <a:t> Don’t Book it </a:t>
            </a:r>
            <a:r>
              <a:rPr lang="en" sz="1900" b="1" i="0" u="none" strike="noStrike" cap="none">
                <a:solidFill>
                  <a:srgbClr val="FF00FF"/>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If price is not less than 400 </a:t>
            </a:r>
            <a:endParaRPr sz="1900" b="0" i="0" u="none" strike="noStrike" cap="none">
              <a:solidFill>
                <a:srgbClr val="000000"/>
              </a:solidFill>
              <a:latin typeface="Courier New"/>
              <a:ea typeface="Courier New"/>
              <a:cs typeface="Courier New"/>
              <a:sym typeface="Courier New"/>
            </a:endParaRPr>
          </a:p>
          <a:p>
            <a:pPr marL="228600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ticket is not</a:t>
            </a:r>
            <a:r>
              <a:rPr lang="en" sz="1900" b="1" i="0" u="none" strike="noStrike" cap="none">
                <a:solidFill>
                  <a:srgbClr val="000000"/>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booked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r>
              <a:rPr lang="en" sz="1900" b="1" i="0" u="none" strike="noStrike" cap="none">
                <a:solidFill>
                  <a:srgbClr val="000000"/>
                </a:solidFill>
                <a:latin typeface="Courier New"/>
                <a:ea typeface="Courier New"/>
                <a:cs typeface="Courier New"/>
                <a:sym typeface="Courier New"/>
              </a:rPr>
              <a:t>                                   </a:t>
            </a:r>
            <a:endParaRPr sz="1900" b="0"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else</a:t>
            </a: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FFFF"/>
                </a:solidFill>
                <a:latin typeface="Courier New"/>
                <a:ea typeface="Courier New"/>
                <a:cs typeface="Courier New"/>
                <a:sym typeface="Courier New"/>
              </a:rPr>
              <a:t>{</a:t>
            </a:r>
            <a:r>
              <a:rPr lang="en" sz="1900" b="1" i="0" u="none" strike="noStrike" cap="none">
                <a:solidFill>
                  <a:srgbClr val="000000"/>
                </a:solidFill>
                <a:latin typeface="Courier New"/>
                <a:ea typeface="Courier New"/>
                <a:cs typeface="Courier New"/>
                <a:sym typeface="Courier New"/>
              </a:rPr>
              <a:t> Cannot Book it </a:t>
            </a:r>
            <a:r>
              <a:rPr lang="en" sz="1900" b="1" i="0" u="none" strike="noStrike" cap="none">
                <a:solidFill>
                  <a:srgbClr val="00FFFF"/>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If tickets are not available </a:t>
            </a:r>
            <a:endParaRPr sz="1900" b="0" i="0" u="none" strike="noStrike" cap="none">
              <a:solidFill>
                <a:srgbClr val="000000"/>
              </a:solidFill>
              <a:latin typeface="Courier New"/>
              <a:ea typeface="Courier New"/>
              <a:cs typeface="Courier New"/>
              <a:sym typeface="Courier New"/>
            </a:endParaRPr>
          </a:p>
        </p:txBody>
      </p:sp>
      <p:sp>
        <p:nvSpPr>
          <p:cNvPr id="345" name="Google Shape;345;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9"/>
        <p:cNvGrpSpPr/>
        <p:nvPr/>
      </p:nvGrpSpPr>
      <p:grpSpPr>
        <a:xfrm>
          <a:off x="0" y="0"/>
          <a:ext cx="0" cy="0"/>
          <a:chOff x="0" y="0"/>
          <a:chExt cx="0" cy="0"/>
        </a:xfrm>
      </p:grpSpPr>
      <p:sp>
        <p:nvSpPr>
          <p:cNvPr id="350" name="Google Shape;350;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 name="Google Shape;351;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3" name="Google Shape;353;p5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54" name="Google Shape;354;p51"/>
          <p:cNvSpPr txBox="1"/>
          <p:nvPr/>
        </p:nvSpPr>
        <p:spPr>
          <a:xfrm>
            <a:off x="1695200" y="4629825"/>
            <a:ext cx="5842800" cy="367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Nested if else</a:t>
            </a:r>
            <a:endParaRPr sz="2200" b="1" i="0" u="none" strike="noStrike" cap="none">
              <a:solidFill>
                <a:srgbClr val="4C1130"/>
              </a:solidFill>
              <a:latin typeface="Arial"/>
              <a:ea typeface="Arial"/>
              <a:cs typeface="Arial"/>
              <a:sym typeface="Arial"/>
            </a:endParaRPr>
          </a:p>
        </p:txBody>
      </p:sp>
      <p:sp>
        <p:nvSpPr>
          <p:cNvPr id="355" name="Google Shape;355;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pic>
        <p:nvPicPr>
          <p:cNvPr id="356" name="Google Shape;356;p51"/>
          <p:cNvPicPr preferRelativeResize="0"/>
          <p:nvPr/>
        </p:nvPicPr>
        <p:blipFill rotWithShape="1">
          <a:blip r:embed="rId3">
            <a:alphaModFix/>
          </a:blip>
          <a:srcRect l="15218" t="18839" r="46666" b="35510"/>
          <a:stretch/>
        </p:blipFill>
        <p:spPr>
          <a:xfrm>
            <a:off x="2139550" y="1335075"/>
            <a:ext cx="4749999" cy="3198574"/>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0"/>
        <p:cNvGrpSpPr/>
        <p:nvPr/>
      </p:nvGrpSpPr>
      <p:grpSpPr>
        <a:xfrm>
          <a:off x="0" y="0"/>
          <a:ext cx="0" cy="0"/>
          <a:chOff x="0" y="0"/>
          <a:chExt cx="0" cy="0"/>
        </a:xfrm>
      </p:grpSpPr>
      <p:sp>
        <p:nvSpPr>
          <p:cNvPr id="361" name="Google Shape;361;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 name="Google Shape;362;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3" name="Google Shape;363;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4" name="Google Shape;364;p5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value of boolean variable </a:t>
            </a:r>
            <a:r>
              <a:rPr lang="en" sz="2400" b="1" i="0" u="none" strike="noStrike" cap="none">
                <a:solidFill>
                  <a:srgbClr val="000000"/>
                </a:solidFill>
                <a:latin typeface="Calibri"/>
                <a:ea typeface="Calibri"/>
                <a:cs typeface="Calibri"/>
                <a:sym typeface="Calibri"/>
              </a:rPr>
              <a:t>ticketAvailable </a:t>
            </a:r>
            <a:r>
              <a:rPr lang="en" sz="2400" b="0" i="0" u="none" strike="noStrike" cap="none">
                <a:solidFill>
                  <a:srgbClr val="000000"/>
                </a:solidFill>
                <a:latin typeface="Calibri"/>
                <a:ea typeface="Calibri"/>
                <a:cs typeface="Calibri"/>
                <a:sym typeface="Calibri"/>
              </a:rPr>
              <a:t>is true.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So, value of variable </a:t>
            </a:r>
            <a:r>
              <a:rPr lang="en" sz="2400" b="1" i="0" u="none" strike="noStrike" cap="none">
                <a:solidFill>
                  <a:srgbClr val="000000"/>
                </a:solidFill>
                <a:latin typeface="Calibri"/>
                <a:ea typeface="Calibri"/>
                <a:cs typeface="Calibri"/>
                <a:sym typeface="Calibri"/>
              </a:rPr>
              <a:t>ticketPrice </a:t>
            </a:r>
            <a:r>
              <a:rPr lang="en" sz="2400" b="0" i="0" u="none" strike="noStrike" cap="none">
                <a:solidFill>
                  <a:srgbClr val="000000"/>
                </a:solidFill>
                <a:latin typeface="Calibri"/>
                <a:ea typeface="Calibri"/>
                <a:cs typeface="Calibri"/>
                <a:sym typeface="Calibri"/>
              </a:rPr>
              <a:t>will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be checked.</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Since, value of ticketPrice is 700, so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“Not booking for now” will be printed which is present in the </a:t>
            </a:r>
            <a:r>
              <a:rPr lang="en" sz="2400" b="1" i="0" u="none" strike="noStrike" cap="none">
                <a:solidFill>
                  <a:srgbClr val="000000"/>
                </a:solidFill>
                <a:latin typeface="Calibri"/>
                <a:ea typeface="Calibri"/>
                <a:cs typeface="Calibri"/>
                <a:sym typeface="Calibri"/>
              </a:rPr>
              <a:t>else block </a:t>
            </a:r>
            <a:r>
              <a:rPr lang="en" sz="2400" b="1" i="0" u="none" strike="noStrike" cap="none">
                <a:solidFill>
                  <a:schemeClr val="dk1"/>
                </a:solidFill>
                <a:latin typeface="Calibri"/>
                <a:ea typeface="Calibri"/>
                <a:cs typeface="Calibri"/>
                <a:sym typeface="Calibri"/>
              </a:rPr>
              <a:t>nested </a:t>
            </a:r>
            <a:r>
              <a:rPr lang="en" sz="2400" b="0" i="0" u="none" strike="noStrike" cap="none">
                <a:solidFill>
                  <a:schemeClr val="dk1"/>
                </a:solidFill>
                <a:latin typeface="Calibri"/>
                <a:ea typeface="Calibri"/>
                <a:cs typeface="Calibri"/>
                <a:sym typeface="Calibri"/>
              </a:rPr>
              <a:t>inside the </a:t>
            </a:r>
            <a:r>
              <a:rPr lang="en" sz="2400" b="1" i="0" u="none" strike="noStrike" cap="none">
                <a:solidFill>
                  <a:schemeClr val="dk1"/>
                </a:solidFill>
                <a:latin typeface="Calibri"/>
                <a:ea typeface="Calibri"/>
                <a:cs typeface="Calibri"/>
                <a:sym typeface="Calibri"/>
              </a:rPr>
              <a:t>if block of ticketAvailable condition</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65" name="Google Shape;365;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pic>
        <p:nvPicPr>
          <p:cNvPr id="366" name="Google Shape;366;p52" descr="cinema ticket movie admit paper admission entry cardboard "/>
          <p:cNvPicPr preferRelativeResize="0"/>
          <p:nvPr/>
        </p:nvPicPr>
        <p:blipFill rotWithShape="1">
          <a:blip r:embed="rId3">
            <a:alphaModFix/>
          </a:blip>
          <a:srcRect/>
          <a:stretch/>
        </p:blipFill>
        <p:spPr>
          <a:xfrm>
            <a:off x="5793525" y="1956525"/>
            <a:ext cx="3184650" cy="1711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0"/>
        <p:cNvGrpSpPr/>
        <p:nvPr/>
      </p:nvGrpSpPr>
      <p:grpSpPr>
        <a:xfrm>
          <a:off x="0" y="0"/>
          <a:ext cx="0" cy="0"/>
          <a:chOff x="0" y="0"/>
          <a:chExt cx="0" cy="0"/>
        </a:xfrm>
      </p:grpSpPr>
      <p:sp>
        <p:nvSpPr>
          <p:cNvPr id="371" name="Google Shape;371;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3" name="Google Shape;373;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4" name="Google Shape;374;p5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Had it been less than 400 then “</a:t>
            </a:r>
            <a:r>
              <a:rPr lang="en" sz="2400" b="1" i="0" u="none" strike="noStrike" cap="none">
                <a:solidFill>
                  <a:schemeClr val="dk1"/>
                </a:solidFill>
                <a:latin typeface="Calibri"/>
                <a:ea typeface="Calibri"/>
                <a:cs typeface="Calibri"/>
                <a:sym typeface="Calibri"/>
              </a:rPr>
              <a:t>Booking movie ticket</a:t>
            </a:r>
            <a:r>
              <a:rPr lang="en" sz="2400" b="0" i="0" u="none" strike="noStrike" cap="none">
                <a:solidFill>
                  <a:schemeClr val="dk1"/>
                </a:solidFill>
                <a:latin typeface="Calibri"/>
                <a:ea typeface="Calibri"/>
                <a:cs typeface="Calibri"/>
                <a:sym typeface="Calibri"/>
              </a:rPr>
              <a:t>!” would have been printed which is present in the </a:t>
            </a:r>
            <a:r>
              <a:rPr lang="en" sz="2400" b="1" i="0" u="none" strike="noStrike" cap="none">
                <a:solidFill>
                  <a:schemeClr val="dk1"/>
                </a:solidFill>
                <a:latin typeface="Calibri"/>
                <a:ea typeface="Calibri"/>
                <a:cs typeface="Calibri"/>
                <a:sym typeface="Calibri"/>
              </a:rPr>
              <a:t>if block nested</a:t>
            </a:r>
            <a:r>
              <a:rPr lang="en" sz="2400" b="0" i="0" u="none" strike="noStrike" cap="none">
                <a:solidFill>
                  <a:schemeClr val="dk1"/>
                </a:solidFill>
                <a:latin typeface="Calibri"/>
                <a:ea typeface="Calibri"/>
                <a:cs typeface="Calibri"/>
                <a:sym typeface="Calibri"/>
              </a:rPr>
              <a:t> inside the </a:t>
            </a:r>
            <a:r>
              <a:rPr lang="en" sz="2400" b="1" i="0" u="none" strike="noStrike" cap="none">
                <a:solidFill>
                  <a:schemeClr val="dk1"/>
                </a:solidFill>
                <a:latin typeface="Calibri"/>
                <a:ea typeface="Calibri"/>
                <a:cs typeface="Calibri"/>
                <a:sym typeface="Calibri"/>
              </a:rPr>
              <a:t>if block of ticketAvailable condition</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the value of boolean variable ticketAvailable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would have been false then “Ticket not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available”  would have been printed which is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present in the </a:t>
            </a:r>
            <a:r>
              <a:rPr lang="en" sz="2400" b="1" i="0" u="none" strike="noStrike" cap="none">
                <a:solidFill>
                  <a:schemeClr val="dk1"/>
                </a:solidFill>
                <a:latin typeface="Calibri"/>
                <a:ea typeface="Calibri"/>
                <a:cs typeface="Calibri"/>
                <a:sym typeface="Calibri"/>
              </a:rPr>
              <a:t>else block</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5" name="Google Shape;375;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Nested if else</a:t>
            </a:r>
            <a:endParaRPr sz="3000" b="1" i="0" u="none" strike="noStrike" cap="none">
              <a:solidFill>
                <a:srgbClr val="FFFFFF"/>
              </a:solidFill>
              <a:latin typeface="Calibri"/>
              <a:ea typeface="Calibri"/>
              <a:cs typeface="Calibri"/>
              <a:sym typeface="Calibri"/>
            </a:endParaRPr>
          </a:p>
        </p:txBody>
      </p:sp>
      <p:pic>
        <p:nvPicPr>
          <p:cNvPr id="376" name="Google Shape;376;p53" descr="Fully booked announce board isolated on white background"/>
          <p:cNvPicPr preferRelativeResize="0"/>
          <p:nvPr/>
        </p:nvPicPr>
        <p:blipFill rotWithShape="1">
          <a:blip r:embed="rId3">
            <a:alphaModFix/>
          </a:blip>
          <a:srcRect/>
          <a:stretch/>
        </p:blipFill>
        <p:spPr>
          <a:xfrm>
            <a:off x="6971063" y="2398925"/>
            <a:ext cx="2039175" cy="2196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5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 is another commonly used conditional operator called </a:t>
            </a:r>
            <a:r>
              <a:rPr lang="en" sz="2400" b="0" i="0" u="none" strike="noStrike" cap="none">
                <a:solidFill>
                  <a:srgbClr val="000000"/>
                </a:solidFill>
                <a:highlight>
                  <a:srgbClr val="FFFF00"/>
                </a:highlight>
                <a:latin typeface="Calibri"/>
                <a:ea typeface="Calibri"/>
                <a:cs typeface="Calibri"/>
                <a:sym typeface="Calibri"/>
              </a:rPr>
              <a:t>‘Switch’</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 is used in switch case statements which are also</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used when there are multiple conditions.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statement can be seen as an alternative of</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multiple if else statements.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82" name="Google Shape;382;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4" name="Google Shape;384;p54"/>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385" name="Google Shape;385;p54" descr="check list icon"/>
          <p:cNvPicPr preferRelativeResize="0"/>
          <p:nvPr/>
        </p:nvPicPr>
        <p:blipFill rotWithShape="1">
          <a:blip r:embed="rId3">
            <a:alphaModFix/>
          </a:blip>
          <a:srcRect/>
          <a:stretch/>
        </p:blipFill>
        <p:spPr>
          <a:xfrm>
            <a:off x="6906950" y="2106950"/>
            <a:ext cx="2039200" cy="219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5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1" name="Google Shape;391;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5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94" name="Google Shape;394;p55"/>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395" name="Google Shape;395;p55" descr="Versus screen with neon circle frames and vs letters. Competition vs match game, martial battle vs sport. Futuristic versus illustration. Hologram and 3d color letters vs. Vector illustration"/>
          <p:cNvPicPr preferRelativeResize="0"/>
          <p:nvPr/>
        </p:nvPicPr>
        <p:blipFill rotWithShape="1">
          <a:blip r:embed="rId3">
            <a:alphaModFix/>
          </a:blip>
          <a:srcRect/>
          <a:stretch/>
        </p:blipFill>
        <p:spPr>
          <a:xfrm>
            <a:off x="3070450" y="3424850"/>
            <a:ext cx="2921700" cy="1592325"/>
          </a:xfrm>
          <a:prstGeom prst="rect">
            <a:avLst/>
          </a:prstGeom>
          <a:noFill/>
          <a:ln>
            <a:noFill/>
          </a:ln>
        </p:spPr>
      </p:pic>
      <p:graphicFrame>
        <p:nvGraphicFramePr>
          <p:cNvPr id="396" name="Google Shape;396;p55"/>
          <p:cNvGraphicFramePr/>
          <p:nvPr/>
        </p:nvGraphicFramePr>
        <p:xfrm>
          <a:off x="964500" y="1196700"/>
          <a:ext cx="7133600" cy="2135763"/>
        </p:xfrm>
        <a:graphic>
          <a:graphicData uri="http://schemas.openxmlformats.org/drawingml/2006/table">
            <a:tbl>
              <a:tblPr>
                <a:noFill/>
                <a:tableStyleId>{B61159EB-0704-40A1-B60A-CE543B468228}</a:tableStyleId>
              </a:tblPr>
              <a:tblGrid>
                <a:gridCol w="3566800">
                  <a:extLst>
                    <a:ext uri="{9D8B030D-6E8A-4147-A177-3AD203B41FA5}">
                      <a16:colId xmlns:a16="http://schemas.microsoft.com/office/drawing/2014/main" val="20000"/>
                    </a:ext>
                  </a:extLst>
                </a:gridCol>
                <a:gridCol w="3566800">
                  <a:extLst>
                    <a:ext uri="{9D8B030D-6E8A-4147-A177-3AD203B41FA5}">
                      <a16:colId xmlns:a16="http://schemas.microsoft.com/office/drawing/2014/main" val="20001"/>
                    </a:ext>
                  </a:extLst>
                </a:gridCol>
              </a:tblGrid>
              <a:tr h="321025">
                <a:tc>
                  <a:txBody>
                    <a:bodyPr/>
                    <a:lstStyle/>
                    <a:p>
                      <a:pPr marL="0" marR="0" lvl="0" indent="0" algn="ctr" rtl="0">
                        <a:lnSpc>
                          <a:spcPct val="115000"/>
                        </a:lnSpc>
                        <a:spcBef>
                          <a:spcPts val="0"/>
                        </a:spcBef>
                        <a:spcAft>
                          <a:spcPts val="0"/>
                        </a:spcAft>
                        <a:buClr>
                          <a:srgbClr val="000000"/>
                        </a:buClr>
                        <a:buSzPts val="2300"/>
                        <a:buFont typeface="Arial"/>
                        <a:buNone/>
                      </a:pPr>
                      <a:r>
                        <a:rPr lang="en" sz="2300" b="1" u="none" strike="noStrike" cap="none">
                          <a:solidFill>
                            <a:schemeClr val="dk1"/>
                          </a:solidFill>
                          <a:latin typeface="Calibri"/>
                          <a:ea typeface="Calibri"/>
                          <a:cs typeface="Calibri"/>
                          <a:sym typeface="Calibri"/>
                        </a:rPr>
                        <a:t>SWITCH CASE</a:t>
                      </a:r>
                      <a:endParaRPr sz="2300" b="1" u="none" strike="noStrike" cap="none">
                        <a:solidFill>
                          <a:schemeClr val="dk1"/>
                        </a:solidFill>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300"/>
                        <a:buFont typeface="Arial"/>
                        <a:buNone/>
                      </a:pPr>
                      <a:r>
                        <a:rPr lang="en" sz="2300" b="1" u="none" strike="noStrike" cap="none">
                          <a:solidFill>
                            <a:schemeClr val="dk1"/>
                          </a:solidFill>
                          <a:latin typeface="Calibri"/>
                          <a:ea typeface="Calibri"/>
                          <a:cs typeface="Calibri"/>
                          <a:sym typeface="Calibri"/>
                        </a:rPr>
                        <a:t>IF ELSE</a:t>
                      </a:r>
                      <a:endParaRPr sz="2300" b="1" u="none" strike="noStrike" cap="none">
                        <a:solidFill>
                          <a:schemeClr val="dk1"/>
                        </a:solidFill>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44775">
                <a:tc>
                  <a:txBody>
                    <a:bodyPr/>
                    <a:lstStyle/>
                    <a:p>
                      <a:pPr marL="0" marR="0" lvl="0" indent="0" algn="just" rtl="0">
                        <a:lnSpc>
                          <a:spcPct val="115000"/>
                        </a:lnSpc>
                        <a:spcBef>
                          <a:spcPts val="0"/>
                        </a:spcBef>
                        <a:spcAft>
                          <a:spcPts val="0"/>
                        </a:spcAft>
                        <a:buClr>
                          <a:schemeClr val="dk1"/>
                        </a:buClr>
                        <a:buSzPts val="1100"/>
                        <a:buFont typeface="Arial"/>
                        <a:buNone/>
                      </a:pPr>
                      <a:r>
                        <a:rPr lang="en" sz="1500" u="none" strike="noStrike" cap="none">
                          <a:solidFill>
                            <a:schemeClr val="dk1"/>
                          </a:solidFill>
                          <a:latin typeface="Calibri"/>
                          <a:ea typeface="Calibri"/>
                          <a:cs typeface="Calibri"/>
                          <a:sym typeface="Calibri"/>
                        </a:rPr>
                        <a:t>Switch case statements are strictly used only when you have to check the value of a variable and only then take an action.</a:t>
                      </a:r>
                      <a:endParaRPr sz="5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chemeClr val="dk1"/>
                        </a:buClr>
                        <a:buSzPts val="1100"/>
                        <a:buFont typeface="Arial"/>
                        <a:buNone/>
                      </a:pPr>
                      <a:r>
                        <a:rPr lang="en" sz="1500" u="none" strike="noStrike" cap="none">
                          <a:solidFill>
                            <a:schemeClr val="dk1"/>
                          </a:solidFill>
                          <a:latin typeface="Calibri"/>
                          <a:ea typeface="Calibri"/>
                          <a:cs typeface="Calibri"/>
                          <a:sym typeface="Calibri"/>
                        </a:rPr>
                        <a:t>It is recommended to use If Else statements in those situations where you might have to check some additional conditions besides the value of a single variable.</a:t>
                      </a:r>
                      <a:endParaRPr sz="150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500"/>
                        <a:buFont typeface="Arial"/>
                        <a:buNone/>
                      </a:pPr>
                      <a:endParaRPr sz="5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97" name="Google Shape;397;p55"/>
          <p:cNvSpPr txBox="1"/>
          <p:nvPr/>
        </p:nvSpPr>
        <p:spPr>
          <a:xfrm>
            <a:off x="3077675" y="3414950"/>
            <a:ext cx="2921700" cy="148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    SWITCH                        IF</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      CASE                        ELSE</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7" name="Google Shape;127;p2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8" name="Google Shape;128;p2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29" name="Google Shape;129;p29"/>
          <p:cNvSpPr txBox="1"/>
          <p:nvPr/>
        </p:nvSpPr>
        <p:spPr>
          <a:xfrm>
            <a:off x="507300" y="835750"/>
            <a:ext cx="8014500" cy="2565000"/>
          </a:xfrm>
          <a:prstGeom prst="rect">
            <a:avLst/>
          </a:prstGeom>
          <a:noFill/>
          <a:ln>
            <a:noFill/>
          </a:ln>
        </p:spPr>
        <p:txBody>
          <a:bodyPr spcFirstLastPara="1" wrap="square" lIns="91425" tIns="91425" rIns="91425" bIns="91425" anchor="t" anchorCtr="0">
            <a:noAutofit/>
          </a:bodyPr>
          <a:lstStyle/>
          <a:p>
            <a:pPr marL="457200" indent="-381000">
              <a:lnSpc>
                <a:spcPct val="114999"/>
              </a:lnSpc>
              <a:buSzPts val="2400"/>
              <a:buFont typeface="Calibri,Sans-Serif"/>
              <a:buChar char="●"/>
            </a:pPr>
            <a:r>
              <a:rPr lang="en" sz="2400" dirty="0">
                <a:latin typeface="Calibri"/>
                <a:ea typeface="Calibri"/>
                <a:cs typeface="Calibri"/>
                <a:sym typeface="Calibri"/>
              </a:rPr>
              <a:t>for Loop</a:t>
            </a:r>
            <a:endParaRPr lang="en-US" sz="2400" b="0" i="0" u="none" strike="noStrike" cap="none" dirty="0">
              <a:ea typeface="Calibri"/>
            </a:endParaRPr>
          </a:p>
          <a:p>
            <a:pPr marL="285750" marR="0" lvl="0" indent="-285750" algn="l">
              <a:lnSpc>
                <a:spcPct val="114999"/>
              </a:lnSpc>
              <a:spcBef>
                <a:spcPts val="0"/>
              </a:spcBef>
              <a:spcAft>
                <a:spcPts val="0"/>
              </a:spcAft>
              <a:buClr>
                <a:srgbClr val="000000"/>
              </a:buClr>
              <a:buSzPts val="2400"/>
              <a:buFont typeface="Arial"/>
              <a:buChar char="•"/>
            </a:pPr>
            <a:endParaRPr lang="en-US" sz="2400" b="0" i="0" u="none" strike="noStrike" cap="none" dirty="0">
              <a:ea typeface="Calibri"/>
            </a:endParaRPr>
          </a:p>
          <a:p>
            <a:pPr marL="457200" indent="-381000">
              <a:lnSpc>
                <a:spcPct val="114999"/>
              </a:lnSpc>
              <a:buSzPts val="2400"/>
              <a:buFont typeface="Calibri,Sans-Serif"/>
              <a:buChar char="●"/>
            </a:pPr>
            <a:r>
              <a:rPr lang="en" sz="2400" dirty="0">
                <a:latin typeface="Calibri"/>
                <a:ea typeface="Calibri"/>
                <a:cs typeface="Calibri"/>
                <a:sym typeface="Calibri"/>
              </a:rPr>
              <a:t>while Loop</a:t>
            </a:r>
            <a:endParaRPr lang="en-US" sz="2400" b="0" i="0" u="none" strike="noStrike" cap="none" dirty="0">
              <a:ea typeface="Calibri"/>
            </a:endParaRPr>
          </a:p>
          <a:p>
            <a:pPr marL="285750" marR="0" lvl="0" indent="-285750" algn="l">
              <a:lnSpc>
                <a:spcPct val="114999"/>
              </a:lnSpc>
              <a:spcBef>
                <a:spcPts val="0"/>
              </a:spcBef>
              <a:spcAft>
                <a:spcPts val="0"/>
              </a:spcAft>
              <a:buSzPts val="2400"/>
              <a:buChar char="•"/>
            </a:pPr>
            <a:endParaRPr lang="en-US" sz="2400" dirty="0">
              <a:ea typeface="Calibri"/>
            </a:endParaRPr>
          </a:p>
          <a:p>
            <a:pPr marL="457200" indent="-381000">
              <a:lnSpc>
                <a:spcPct val="114999"/>
              </a:lnSpc>
              <a:buSzPts val="2400"/>
              <a:buFont typeface="Calibri,Sans-Serif"/>
              <a:buChar char="●"/>
            </a:pPr>
            <a:r>
              <a:rPr lang="en" sz="2400" dirty="0">
                <a:latin typeface="Calibri"/>
                <a:cs typeface="Calibri"/>
                <a:sym typeface="Calibri"/>
              </a:rPr>
              <a:t>do while Loop</a:t>
            </a:r>
            <a:endParaRPr dirty="0"/>
          </a:p>
        </p:txBody>
      </p:sp>
    </p:spTree>
    <p:extLst>
      <p:ext uri="{BB962C8B-B14F-4D97-AF65-F5344CB8AC3E}">
        <p14:creationId xmlns:p14="http://schemas.microsoft.com/office/powerpoint/2010/main" val="2903867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
        <p:cNvGrpSpPr/>
        <p:nvPr/>
      </p:nvGrpSpPr>
      <p:grpSpPr>
        <a:xfrm>
          <a:off x="0" y="0"/>
          <a:ext cx="0" cy="0"/>
          <a:chOff x="0" y="0"/>
          <a:chExt cx="0" cy="0"/>
        </a:xfrm>
      </p:grpSpPr>
      <p:sp>
        <p:nvSpPr>
          <p:cNvPr id="402" name="Google Shape;402;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 name="Google Shape;403;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 name="Google Shape;404;p5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5" name="Google Shape;405;p56"/>
          <p:cNvSpPr txBox="1"/>
          <p:nvPr/>
        </p:nvSpPr>
        <p:spPr>
          <a:xfrm>
            <a:off x="583500" y="1103050"/>
            <a:ext cx="83433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take an example to understand the switch case statement. Suppose, you have to write a program which allows the season to be guessed from the name of the month.</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January -&gt; Winter, …. July -&gt; Monsoon...…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..November -&gt; Autumn, December -&gt; Winter</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you can take a String variable month and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then use switch case statements over it for different months.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6" name="Google Shape;406;p56"/>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407" name="Google Shape;407;p56" descr="Four seasons month nature landscape winter, summer, autumn, spring vector flat scenery"/>
          <p:cNvPicPr preferRelativeResize="0"/>
          <p:nvPr/>
        </p:nvPicPr>
        <p:blipFill rotWithShape="1">
          <a:blip r:embed="rId3">
            <a:alphaModFix/>
          </a:blip>
          <a:srcRect/>
          <a:stretch/>
        </p:blipFill>
        <p:spPr>
          <a:xfrm>
            <a:off x="6246550" y="2066450"/>
            <a:ext cx="2680249" cy="2336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1"/>
        <p:cNvGrpSpPr/>
        <p:nvPr/>
      </p:nvGrpSpPr>
      <p:grpSpPr>
        <a:xfrm>
          <a:off x="0" y="0"/>
          <a:ext cx="0" cy="0"/>
          <a:chOff x="0" y="0"/>
          <a:chExt cx="0" cy="0"/>
        </a:xfrm>
      </p:grpSpPr>
      <p:sp>
        <p:nvSpPr>
          <p:cNvPr id="412" name="Google Shape;412;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3" name="Google Shape;413;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 name="Google Shape;414;p5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cxnSp>
        <p:nvCxnSpPr>
          <p:cNvPr id="415" name="Google Shape;415;p57"/>
          <p:cNvCxnSpPr/>
          <p:nvPr/>
        </p:nvCxnSpPr>
        <p:spPr>
          <a:xfrm>
            <a:off x="1007825" y="2979050"/>
            <a:ext cx="0" cy="474000"/>
          </a:xfrm>
          <a:prstGeom prst="straightConnector1">
            <a:avLst/>
          </a:prstGeom>
          <a:noFill/>
          <a:ln w="28575" cap="flat" cmpd="sng">
            <a:solidFill>
              <a:srgbClr val="000000"/>
            </a:solidFill>
            <a:prstDash val="dot"/>
            <a:round/>
            <a:headEnd type="none" w="sm" len="sm"/>
            <a:tailEnd type="none" w="sm" len="sm"/>
          </a:ln>
        </p:spPr>
      </p:cxnSp>
      <p:cxnSp>
        <p:nvCxnSpPr>
          <p:cNvPr id="416" name="Google Shape;416;p57"/>
          <p:cNvCxnSpPr/>
          <p:nvPr/>
        </p:nvCxnSpPr>
        <p:spPr>
          <a:xfrm>
            <a:off x="995975" y="4555300"/>
            <a:ext cx="12000" cy="343800"/>
          </a:xfrm>
          <a:prstGeom prst="straightConnector1">
            <a:avLst/>
          </a:prstGeom>
          <a:noFill/>
          <a:ln w="28575" cap="flat" cmpd="sng">
            <a:solidFill>
              <a:schemeClr val="dk2"/>
            </a:solidFill>
            <a:prstDash val="dot"/>
            <a:round/>
            <a:headEnd type="none" w="sm" len="sm"/>
            <a:tailEnd type="none" w="sm" len="sm"/>
          </a:ln>
        </p:spPr>
      </p:cxnSp>
      <p:sp>
        <p:nvSpPr>
          <p:cNvPr id="417" name="Google Shape;417;p57"/>
          <p:cNvSpPr txBox="1"/>
          <p:nvPr/>
        </p:nvSpPr>
        <p:spPr>
          <a:xfrm>
            <a:off x="2611100" y="2141125"/>
            <a:ext cx="5380500" cy="271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If value of variable month is</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January, then this case will be // executed.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If value of variable month is </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July,then this case will be  </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executed.</a:t>
            </a:r>
            <a:r>
              <a:rPr lang="en" sz="1900" b="0" i="0" u="none" strike="noStrike" cap="none">
                <a:solidFill>
                  <a:srgbClr val="000000"/>
                </a:solidFill>
                <a:latin typeface="Courier New"/>
                <a:ea typeface="Courier New"/>
                <a:cs typeface="Courier New"/>
                <a:sym typeface="Courier New"/>
              </a:rPr>
              <a:t>  </a:t>
            </a:r>
            <a:endParaRPr sz="1900" b="0" i="0" u="none" strike="noStrike" cap="none">
              <a:solidFill>
                <a:srgbClr val="000000"/>
              </a:solidFill>
              <a:latin typeface="Courier New"/>
              <a:ea typeface="Courier New"/>
              <a:cs typeface="Courier New"/>
              <a:sym typeface="Courier New"/>
            </a:endParaRPr>
          </a:p>
        </p:txBody>
      </p:sp>
      <p:sp>
        <p:nvSpPr>
          <p:cNvPr id="418" name="Google Shape;418;p57"/>
          <p:cNvSpPr txBox="1"/>
          <p:nvPr/>
        </p:nvSpPr>
        <p:spPr>
          <a:xfrm>
            <a:off x="249350" y="7964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Pseudocode for switch case: month season Example</a:t>
            </a:r>
            <a:endParaRPr sz="2400" b="1"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switch(month)</a:t>
            </a:r>
            <a:r>
              <a:rPr lang="en" sz="1900" b="1" i="0" u="none" strike="noStrike" cap="none">
                <a:solidFill>
                  <a:srgbClr val="5B0F00"/>
                </a:solidFill>
                <a:latin typeface="Courier New"/>
                <a:ea typeface="Courier New"/>
                <a:cs typeface="Courier New"/>
                <a:sym typeface="Courier New"/>
              </a:rPr>
              <a:t>{</a:t>
            </a:r>
            <a:endParaRPr sz="1900" b="1" i="0" u="none" strike="noStrike" cap="none">
              <a:solidFill>
                <a:srgbClr val="5B0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5B0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case “January”:</a:t>
            </a:r>
            <a:r>
              <a:rPr lang="en" sz="1900" b="1" i="0" u="none" strike="noStrike" cap="none">
                <a:solidFill>
                  <a:schemeClr val="dk1"/>
                </a:solidFill>
                <a:latin typeface="Courier New"/>
                <a:ea typeface="Courier New"/>
                <a:cs typeface="Courier New"/>
                <a:sym typeface="Courier New"/>
              </a:rPr>
              <a:t> </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Print “Winter”</a:t>
            </a:r>
            <a:endParaRPr sz="19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break;</a:t>
            </a:r>
            <a:endParaRPr sz="1900" b="1" i="0" u="none" strike="noStrike" cap="none">
              <a:solidFill>
                <a:srgbClr val="FF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case “July”:</a:t>
            </a:r>
            <a:endParaRPr sz="1900" b="1"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Print “Monsoon”</a:t>
            </a:r>
            <a:endParaRPr sz="1900" b="1" i="0" u="none" strike="noStrike" cap="none">
              <a:solidFill>
                <a:srgbClr val="0000FF"/>
              </a:solidFill>
              <a:latin typeface="Courier New"/>
              <a:ea typeface="Courier New"/>
              <a:cs typeface="Courier New"/>
              <a:sym typeface="Courier New"/>
            </a:endParaRPr>
          </a:p>
          <a:p>
            <a:pPr marL="0" marR="0" lvl="0" indent="0" algn="l" rtl="0">
              <a:lnSpc>
                <a:spcPct val="110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break;</a:t>
            </a:r>
            <a:endParaRPr sz="1900" b="1" i="0" u="none" strike="noStrike" cap="none">
              <a:solidFill>
                <a:srgbClr val="00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9" name="Google Shape;419;p57"/>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3"/>
        <p:cNvGrpSpPr/>
        <p:nvPr/>
      </p:nvGrpSpPr>
      <p:grpSpPr>
        <a:xfrm>
          <a:off x="0" y="0"/>
          <a:ext cx="0" cy="0"/>
          <a:chOff x="0" y="0"/>
          <a:chExt cx="0" cy="0"/>
        </a:xfrm>
      </p:grpSpPr>
      <p:sp>
        <p:nvSpPr>
          <p:cNvPr id="424" name="Google Shape;424;p58"/>
          <p:cNvSpPr txBox="1"/>
          <p:nvPr/>
        </p:nvSpPr>
        <p:spPr>
          <a:xfrm>
            <a:off x="3081800" y="942375"/>
            <a:ext cx="5392500" cy="405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a:t>
            </a:r>
            <a:r>
              <a:rPr lang="en" sz="1900" b="0" i="0" u="none" strike="noStrike" cap="none">
                <a:solidFill>
                  <a:schemeClr val="dk1"/>
                </a:solidFill>
                <a:latin typeface="Courier New"/>
                <a:ea typeface="Courier New"/>
                <a:cs typeface="Courier New"/>
                <a:sym typeface="Courier New"/>
              </a:rPr>
              <a:t> If value of variable month is</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November, then this case will be</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executed.</a:t>
            </a:r>
            <a:r>
              <a:rPr lang="en" sz="1900" b="0" i="0" u="none" strike="noStrike" cap="none">
                <a:solidFill>
                  <a:srgbClr val="000000"/>
                </a:solidFill>
                <a:latin typeface="Courier New"/>
                <a:ea typeface="Courier New"/>
                <a:cs typeface="Courier New"/>
                <a:sym typeface="Courier New"/>
              </a:rPr>
              <a:t>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a:t>
            </a:r>
            <a:r>
              <a:rPr lang="en" sz="1900" b="0" i="0" u="none" strike="noStrike" cap="none">
                <a:solidFill>
                  <a:schemeClr val="dk1"/>
                </a:solidFill>
                <a:latin typeface="Courier New"/>
                <a:ea typeface="Courier New"/>
                <a:cs typeface="Courier New"/>
                <a:sym typeface="Courier New"/>
              </a:rPr>
              <a:t> If value of variable month is</a:t>
            </a:r>
            <a:endParaRPr sz="1900" b="0"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December, then this case will be // executed.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If value of variable</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month does not match with any of</a:t>
            </a:r>
            <a:endParaRPr sz="19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the cases then this default case // will be executed.</a:t>
            </a:r>
            <a:endParaRPr sz="1900" b="0" i="0" u="none" strike="noStrike" cap="none">
              <a:solidFill>
                <a:srgbClr val="000000"/>
              </a:solidFill>
              <a:latin typeface="Courier New"/>
              <a:ea typeface="Courier New"/>
              <a:cs typeface="Courier New"/>
              <a:sym typeface="Courier New"/>
            </a:endParaRPr>
          </a:p>
        </p:txBody>
      </p:sp>
      <p:sp>
        <p:nvSpPr>
          <p:cNvPr id="425" name="Google Shape;425;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6" name="Google Shape;426;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7" name="Google Shape;427;p5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8" name="Google Shape;428;p58"/>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FF00"/>
                </a:solidFill>
                <a:latin typeface="Courier New"/>
                <a:ea typeface="Courier New"/>
                <a:cs typeface="Courier New"/>
                <a:sym typeface="Courier New"/>
              </a:rPr>
              <a:t>case “November”:</a:t>
            </a:r>
            <a:endParaRPr sz="1900" b="1" i="0" u="none" strike="noStrike" cap="none">
              <a:solidFill>
                <a:srgbClr val="00F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FF00"/>
                </a:solidFill>
                <a:latin typeface="Courier New"/>
                <a:ea typeface="Courier New"/>
                <a:cs typeface="Courier New"/>
                <a:sym typeface="Courier New"/>
              </a:rPr>
              <a:t>Print “Autumn”</a:t>
            </a:r>
            <a:endParaRPr sz="1900" b="1" i="0" u="none" strike="noStrike" cap="none">
              <a:solidFill>
                <a:srgbClr val="00F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00FF00"/>
                </a:solidFill>
                <a:latin typeface="Courier New"/>
                <a:ea typeface="Courier New"/>
                <a:cs typeface="Courier New"/>
                <a:sym typeface="Courier New"/>
              </a:rPr>
              <a:t>break;</a:t>
            </a:r>
            <a:endParaRPr sz="1900" b="1" i="0" u="none" strike="noStrike" cap="none">
              <a:solidFill>
                <a:srgbClr val="00F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F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FF"/>
                </a:solidFill>
                <a:latin typeface="Courier New"/>
                <a:ea typeface="Courier New"/>
                <a:cs typeface="Courier New"/>
                <a:sym typeface="Courier New"/>
              </a:rPr>
              <a:t>case “December”:</a:t>
            </a:r>
            <a:endParaRPr sz="1900" b="1" i="0" u="none" strike="noStrike" cap="none">
              <a:solidFill>
                <a:srgbClr val="FF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FF"/>
                </a:solidFill>
                <a:latin typeface="Courier New"/>
                <a:ea typeface="Courier New"/>
                <a:cs typeface="Courier New"/>
                <a:sym typeface="Courier New"/>
              </a:rPr>
              <a:t>Print “Winter”</a:t>
            </a:r>
            <a:endParaRPr sz="1900" b="1" i="0" u="none" strike="noStrike" cap="none">
              <a:solidFill>
                <a:srgbClr val="FF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00FF"/>
                </a:solidFill>
                <a:latin typeface="Courier New"/>
                <a:ea typeface="Courier New"/>
                <a:cs typeface="Courier New"/>
                <a:sym typeface="Courier New"/>
              </a:rPr>
              <a:t>break;</a:t>
            </a:r>
            <a:endParaRPr sz="1900" b="1" i="0" u="none" strike="noStrike" cap="none">
              <a:solidFill>
                <a:srgbClr val="FF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FF00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9900"/>
                </a:solidFill>
                <a:latin typeface="Courier New"/>
                <a:ea typeface="Courier New"/>
                <a:cs typeface="Courier New"/>
                <a:sym typeface="Courier New"/>
              </a:rPr>
              <a:t>default:</a:t>
            </a:r>
            <a:endParaRPr sz="1900" b="1" i="0" u="none" strike="noStrike" cap="none">
              <a:solidFill>
                <a:srgbClr val="FF99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FF9900"/>
                </a:solidFill>
                <a:latin typeface="Courier New"/>
                <a:ea typeface="Courier New"/>
                <a:cs typeface="Courier New"/>
                <a:sym typeface="Courier New"/>
              </a:rPr>
              <a:t>Print “Give valid value”</a:t>
            </a:r>
            <a:endParaRPr sz="1900" b="1" i="0" u="none" strike="noStrike" cap="none">
              <a:solidFill>
                <a:srgbClr val="FF99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r>
              <a:rPr lang="en" sz="1900" b="1" i="0" u="none" strike="noStrike" cap="none">
                <a:solidFill>
                  <a:srgbClr val="5B0F00"/>
                </a:solidFill>
                <a:latin typeface="Courier New"/>
                <a:ea typeface="Courier New"/>
                <a:cs typeface="Courier New"/>
                <a:sym typeface="Courier New"/>
              </a:rPr>
              <a:t>}</a:t>
            </a:r>
            <a:endParaRPr sz="1900" b="1" i="0" u="none" strike="noStrike" cap="none">
              <a:solidFill>
                <a:srgbClr val="5B0F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Courier New"/>
              <a:ea typeface="Courier New"/>
              <a:cs typeface="Courier New"/>
              <a:sym typeface="Courier New"/>
            </a:endParaRPr>
          </a:p>
        </p:txBody>
      </p:sp>
      <p:sp>
        <p:nvSpPr>
          <p:cNvPr id="429" name="Google Shape;429;p58"/>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sp>
        <p:nvSpPr>
          <p:cNvPr id="434" name="Google Shape;434;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6" name="Google Shape;436;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7" name="Google Shape;437;p59"/>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All conditions are checked one by one. break statement is used so that once a condition is true then remaining conditions are not checked further.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Like in this case as soon as value of variable month matches the value in any of the case, the remaining cases will not be checked and only that block will execute.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none of the conditions are met then the default block is executed.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38" name="Google Shape;438;p59"/>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2"/>
        <p:cNvGrpSpPr/>
        <p:nvPr/>
      </p:nvGrpSpPr>
      <p:grpSpPr>
        <a:xfrm>
          <a:off x="0" y="0"/>
          <a:ext cx="0" cy="0"/>
          <a:chOff x="0" y="0"/>
          <a:chExt cx="0" cy="0"/>
        </a:xfrm>
      </p:grpSpPr>
      <p:sp>
        <p:nvSpPr>
          <p:cNvPr id="443" name="Google Shape;443;p60"/>
          <p:cNvSpPr txBox="1"/>
          <p:nvPr/>
        </p:nvSpPr>
        <p:spPr>
          <a:xfrm>
            <a:off x="583500" y="1103050"/>
            <a:ext cx="78624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Switch case is advised to be used at places where the condition variable has some </a:t>
            </a:r>
            <a:r>
              <a:rPr lang="en" sz="2400" b="1" i="0" u="none" strike="noStrike" cap="none">
                <a:solidFill>
                  <a:schemeClr val="dk1"/>
                </a:solidFill>
                <a:latin typeface="Calibri"/>
                <a:ea typeface="Calibri"/>
                <a:cs typeface="Calibri"/>
                <a:sym typeface="Calibri"/>
              </a:rPr>
              <a:t>definite values</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Like, the month variable can have only 12 values and in all other cases default statement will be executed.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4" name="Google Shape;444;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5" name="Google Shape;445;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6" name="Google Shape;446;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7" name="Google Shape;447;p60"/>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
        <p:nvSpPr>
          <p:cNvPr id="448" name="Google Shape;448;p60"/>
          <p:cNvSpPr/>
          <p:nvPr/>
        </p:nvSpPr>
        <p:spPr>
          <a:xfrm>
            <a:off x="1345053" y="2379900"/>
            <a:ext cx="6046340" cy="6009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 value 1, value 2,... value n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Google Shape;453;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4" name="Google Shape;454;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5" name="Google Shape;455;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56" name="Google Shape;456;p61"/>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
        <p:nvSpPr>
          <p:cNvPr id="457" name="Google Shape;457;p61"/>
          <p:cNvSpPr/>
          <p:nvPr/>
        </p:nvSpPr>
        <p:spPr>
          <a:xfrm>
            <a:off x="3170722" y="2528150"/>
            <a:ext cx="2698065" cy="121891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 . . . . ]</a:t>
            </a:r>
            <a:br>
              <a:rPr b="0" i="0">
                <a:ln w="9525" cap="flat" cmpd="sng">
                  <a:solidFill>
                    <a:schemeClr val="dk2"/>
                  </a:solidFill>
                  <a:prstDash val="solid"/>
                  <a:round/>
                  <a:headEnd type="none" w="sm" len="sm"/>
                  <a:tailEnd type="none" w="sm" len="sm"/>
                </a:ln>
                <a:solidFill>
                  <a:srgbClr val="FF0000"/>
                </a:solidFill>
                <a:latin typeface="Arial"/>
              </a:rPr>
            </a:br>
            <a:r>
              <a:rPr b="0" i="0">
                <a:ln w="9525" cap="flat" cmpd="sng">
                  <a:solidFill>
                    <a:schemeClr val="dk2"/>
                  </a:solidFill>
                  <a:prstDash val="solid"/>
                  <a:round/>
                  <a:headEnd type="none" w="sm" len="sm"/>
                  <a:tailEnd type="none" w="sm" len="sm"/>
                </a:ln>
                <a:solidFill>
                  <a:srgbClr val="FF0000"/>
                </a:solidFill>
                <a:latin typeface="Arial"/>
              </a:rPr>
              <a:t>min   max</a:t>
            </a:r>
          </a:p>
        </p:txBody>
      </p:sp>
      <p:sp>
        <p:nvSpPr>
          <p:cNvPr id="458" name="Google Shape;458;p61"/>
          <p:cNvSpPr txBox="1"/>
          <p:nvPr/>
        </p:nvSpPr>
        <p:spPr>
          <a:xfrm>
            <a:off x="507300" y="181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However, if else should be used when instead of definite values, </a:t>
            </a:r>
            <a:r>
              <a:rPr lang="en" sz="2400" b="1" i="0" u="none" strike="noStrike" cap="none">
                <a:solidFill>
                  <a:schemeClr val="dk1"/>
                </a:solidFill>
                <a:latin typeface="Calibri"/>
                <a:ea typeface="Calibri"/>
                <a:cs typeface="Calibri"/>
                <a:sym typeface="Calibri"/>
              </a:rPr>
              <a:t>range </a:t>
            </a:r>
            <a:r>
              <a:rPr lang="en" sz="2400" b="0" i="0" u="none" strike="noStrike" cap="none">
                <a:solidFill>
                  <a:schemeClr val="dk1"/>
                </a:solidFill>
                <a:latin typeface="Calibri"/>
                <a:ea typeface="Calibri"/>
                <a:cs typeface="Calibri"/>
                <a:sym typeface="Calibri"/>
              </a:rPr>
              <a:t>is defined for a variable.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2"/>
        <p:cNvGrpSpPr/>
        <p:nvPr/>
      </p:nvGrpSpPr>
      <p:grpSpPr>
        <a:xfrm>
          <a:off x="0" y="0"/>
          <a:ext cx="0" cy="0"/>
          <a:chOff x="0" y="0"/>
          <a:chExt cx="0" cy="0"/>
        </a:xfrm>
      </p:grpSpPr>
      <p:sp>
        <p:nvSpPr>
          <p:cNvPr id="463" name="Google Shape;463;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4" name="Google Shape;464;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5" name="Google Shape;465;p6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6" name="Google Shape;466;p6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Like here, the variable marks have a range of values from 90 to 100.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467" name="Google Shape;467;p62"/>
          <p:cNvPicPr preferRelativeResize="0"/>
          <p:nvPr/>
        </p:nvPicPr>
        <p:blipFill rotWithShape="1">
          <a:blip r:embed="rId3">
            <a:alphaModFix/>
          </a:blip>
          <a:srcRect l="39576" t="9379" r="46461" b="78232"/>
          <a:stretch/>
        </p:blipFill>
        <p:spPr>
          <a:xfrm>
            <a:off x="1654550" y="2512100"/>
            <a:ext cx="2077426" cy="1036476"/>
          </a:xfrm>
          <a:prstGeom prst="rect">
            <a:avLst/>
          </a:prstGeom>
          <a:noFill/>
          <a:ln w="38100" cap="flat" cmpd="sng">
            <a:solidFill>
              <a:srgbClr val="0000FF"/>
            </a:solidFill>
            <a:prstDash val="solid"/>
            <a:round/>
            <a:headEnd type="none" w="sm" len="sm"/>
            <a:tailEnd type="none" w="sm" len="sm"/>
          </a:ln>
        </p:spPr>
      </p:pic>
      <p:pic>
        <p:nvPicPr>
          <p:cNvPr id="468" name="Google Shape;468;p62"/>
          <p:cNvPicPr preferRelativeResize="0"/>
          <p:nvPr/>
        </p:nvPicPr>
        <p:blipFill rotWithShape="1">
          <a:blip r:embed="rId4">
            <a:alphaModFix/>
          </a:blip>
          <a:srcRect l="63802" r="1664" b="29942"/>
          <a:stretch/>
        </p:blipFill>
        <p:spPr>
          <a:xfrm>
            <a:off x="5587250" y="1815050"/>
            <a:ext cx="2394926" cy="2731699"/>
          </a:xfrm>
          <a:prstGeom prst="rect">
            <a:avLst/>
          </a:prstGeom>
          <a:noFill/>
          <a:ln w="38100" cap="flat" cmpd="sng">
            <a:solidFill>
              <a:srgbClr val="0000FF"/>
            </a:solidFill>
            <a:prstDash val="solid"/>
            <a:round/>
            <a:headEnd type="none" w="sm" len="sm"/>
            <a:tailEnd type="none" w="sm" len="sm"/>
          </a:ln>
        </p:spPr>
      </p:pic>
      <p:sp>
        <p:nvSpPr>
          <p:cNvPr id="469" name="Google Shape;469;p62"/>
          <p:cNvSpPr txBox="1"/>
          <p:nvPr/>
        </p:nvSpPr>
        <p:spPr>
          <a:xfrm>
            <a:off x="1202225" y="3569475"/>
            <a:ext cx="2949600" cy="40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4C1130"/>
                </a:solidFill>
                <a:latin typeface="Times New Roman"/>
                <a:ea typeface="Times New Roman"/>
                <a:cs typeface="Times New Roman"/>
                <a:sym typeface="Times New Roman"/>
              </a:rPr>
              <a:t>I</a:t>
            </a:r>
            <a:endParaRPr sz="2400" b="1" i="0" u="none" strike="noStrike" cap="none">
              <a:solidFill>
                <a:srgbClr val="4C1130"/>
              </a:solidFill>
              <a:latin typeface="Times New Roman"/>
              <a:ea typeface="Times New Roman"/>
              <a:cs typeface="Times New Roman"/>
              <a:sym typeface="Times New Roman"/>
            </a:endParaRPr>
          </a:p>
        </p:txBody>
      </p:sp>
      <p:sp>
        <p:nvSpPr>
          <p:cNvPr id="470" name="Google Shape;470;p62"/>
          <p:cNvSpPr txBox="1"/>
          <p:nvPr/>
        </p:nvSpPr>
        <p:spPr>
          <a:xfrm>
            <a:off x="5309525" y="4658400"/>
            <a:ext cx="2949600" cy="40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4C1130"/>
                </a:solidFill>
                <a:latin typeface="Times New Roman"/>
                <a:ea typeface="Times New Roman"/>
                <a:cs typeface="Times New Roman"/>
                <a:sym typeface="Times New Roman"/>
              </a:rPr>
              <a:t>II</a:t>
            </a:r>
            <a:endParaRPr sz="2400" b="1" i="0" u="none" strike="noStrike" cap="none">
              <a:solidFill>
                <a:srgbClr val="4C1130"/>
              </a:solidFill>
              <a:latin typeface="Times New Roman"/>
              <a:ea typeface="Times New Roman"/>
              <a:cs typeface="Times New Roman"/>
              <a:sym typeface="Times New Roman"/>
            </a:endParaRPr>
          </a:p>
        </p:txBody>
      </p:sp>
      <p:sp>
        <p:nvSpPr>
          <p:cNvPr id="471" name="Google Shape;471;p62"/>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5"/>
        <p:cNvGrpSpPr/>
        <p:nvPr/>
      </p:nvGrpSpPr>
      <p:grpSpPr>
        <a:xfrm>
          <a:off x="0" y="0"/>
          <a:ext cx="0" cy="0"/>
          <a:chOff x="0" y="0"/>
          <a:chExt cx="0" cy="0"/>
        </a:xfrm>
      </p:grpSpPr>
      <p:sp>
        <p:nvSpPr>
          <p:cNvPr id="476" name="Google Shape;476;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7" name="Google Shape;477;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8" name="Google Shape;478;p6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79" name="Google Shape;479;p63"/>
          <p:cNvSpPr txBox="1"/>
          <p:nvPr/>
        </p:nvSpPr>
        <p:spPr>
          <a:xfrm>
            <a:off x="583500" y="1255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Arial"/>
              <a:buChar char="●"/>
            </a:pPr>
            <a:r>
              <a:rPr lang="en" sz="2400" b="1" i="0" u="none" strike="noStrike" cap="none">
                <a:solidFill>
                  <a:srgbClr val="4C1130"/>
                </a:solidFill>
                <a:latin typeface="Times New Roman"/>
                <a:ea typeface="Times New Roman"/>
                <a:cs typeface="Times New Roman"/>
                <a:sym typeface="Times New Roman"/>
              </a:rPr>
              <a:t>I</a:t>
            </a:r>
            <a:r>
              <a:rPr lang="en" sz="2400" b="0" i="0" u="none" strike="noStrike" cap="none">
                <a:solidFill>
                  <a:schemeClr val="dk1"/>
                </a:solidFill>
                <a:latin typeface="Calibri"/>
                <a:ea typeface="Calibri"/>
                <a:cs typeface="Calibri"/>
                <a:sym typeface="Calibri"/>
              </a:rPr>
              <a:t> takes only two lines of code to write the complete logic using if. </a:t>
            </a:r>
            <a:r>
              <a:rPr lang="en" sz="2400" b="1" i="0" u="none" strike="noStrike" cap="none">
                <a:solidFill>
                  <a:srgbClr val="4C1130"/>
                </a:solidFill>
                <a:latin typeface="Times New Roman"/>
                <a:ea typeface="Times New Roman"/>
                <a:cs typeface="Times New Roman"/>
                <a:sym typeface="Times New Roman"/>
              </a:rPr>
              <a:t>II </a:t>
            </a:r>
            <a:r>
              <a:rPr lang="en" sz="2400" b="0" i="0" u="none" strike="noStrike" cap="none">
                <a:solidFill>
                  <a:srgbClr val="000000"/>
                </a:solidFill>
                <a:latin typeface="Calibri"/>
                <a:ea typeface="Calibri"/>
                <a:cs typeface="Calibri"/>
                <a:sym typeface="Calibri"/>
              </a:rPr>
              <a:t>takes a lot of lines to write the same logic using switch case.</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And this was just one condition. If you were to give different grades to students having marks ranging from 0 to 100 then using switch case would have proved very hectic.</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0" name="Google Shape;480;p63"/>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4"/>
        <p:cNvGrpSpPr/>
        <p:nvPr/>
      </p:nvGrpSpPr>
      <p:grpSpPr>
        <a:xfrm>
          <a:off x="0" y="0"/>
          <a:ext cx="0" cy="0"/>
          <a:chOff x="0" y="0"/>
          <a:chExt cx="0" cy="0"/>
        </a:xfrm>
      </p:grpSpPr>
      <p:sp>
        <p:nvSpPr>
          <p:cNvPr id="485" name="Google Shape;485;p64"/>
          <p:cNvSpPr txBox="1"/>
          <p:nvPr/>
        </p:nvSpPr>
        <p:spPr>
          <a:xfrm>
            <a:off x="1660800" y="4499025"/>
            <a:ext cx="5738400" cy="433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Java Code: Switch Case</a:t>
            </a:r>
            <a:endParaRPr sz="2000" b="1" i="0" u="none" strike="noStrike" cap="none">
              <a:solidFill>
                <a:srgbClr val="4C1130"/>
              </a:solidFill>
              <a:latin typeface="Arial"/>
              <a:ea typeface="Arial"/>
              <a:cs typeface="Arial"/>
              <a:sym typeface="Arial"/>
            </a:endParaRPr>
          </a:p>
        </p:txBody>
      </p:sp>
      <p:sp>
        <p:nvSpPr>
          <p:cNvPr id="486" name="Google Shape;486;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7" name="Google Shape;487;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8" name="Google Shape;488;p6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89" name="Google Shape;489;p64"/>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0" i="0" u="none" strike="noStrike" cap="none">
                <a:solidFill>
                  <a:schemeClr val="dk1"/>
                </a:solidFill>
                <a:latin typeface="Calibri"/>
                <a:ea typeface="Calibri"/>
                <a:cs typeface="Calibri"/>
                <a:sym typeface="Calibri"/>
              </a:rPr>
              <a:t> Coffee Machine Problem using Switch Case.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90" name="Google Shape;490;p64"/>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491" name="Google Shape;491;p64"/>
          <p:cNvPicPr preferRelativeResize="0"/>
          <p:nvPr/>
        </p:nvPicPr>
        <p:blipFill rotWithShape="1">
          <a:blip r:embed="rId3">
            <a:alphaModFix/>
          </a:blip>
          <a:srcRect l="15367" t="19114" r="44211" b="37421"/>
          <a:stretch/>
        </p:blipFill>
        <p:spPr>
          <a:xfrm>
            <a:off x="2189975" y="1503700"/>
            <a:ext cx="4625826" cy="2796599"/>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5"/>
        <p:cNvGrpSpPr/>
        <p:nvPr/>
      </p:nvGrpSpPr>
      <p:grpSpPr>
        <a:xfrm>
          <a:off x="0" y="0"/>
          <a:ext cx="0" cy="0"/>
          <a:chOff x="0" y="0"/>
          <a:chExt cx="0" cy="0"/>
        </a:xfrm>
      </p:grpSpPr>
      <p:sp>
        <p:nvSpPr>
          <p:cNvPr id="496" name="Google Shape;496;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7" name="Google Shape;497;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8" name="Google Shape;498;p6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99" name="Google Shape;499;p6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coffee </a:t>
            </a:r>
            <a:r>
              <a:rPr lang="en" sz="2400" b="0" i="0" u="none" strike="noStrike" cap="none">
                <a:solidFill>
                  <a:schemeClr val="dk1"/>
                </a:solidFill>
                <a:latin typeface="Calibri"/>
                <a:ea typeface="Calibri"/>
                <a:cs typeface="Calibri"/>
                <a:sym typeface="Calibri"/>
              </a:rPr>
              <a:t>is a </a:t>
            </a:r>
            <a:r>
              <a:rPr lang="en" sz="2400" b="1" i="0" u="none" strike="noStrike" cap="none">
                <a:solidFill>
                  <a:schemeClr val="dk1"/>
                </a:solidFill>
                <a:latin typeface="Calibri"/>
                <a:ea typeface="Calibri"/>
                <a:cs typeface="Calibri"/>
                <a:sym typeface="Calibri"/>
              </a:rPr>
              <a:t>String variable </a:t>
            </a:r>
            <a:r>
              <a:rPr lang="en" sz="2400" b="0" i="0" u="none" strike="noStrike" cap="none">
                <a:solidFill>
                  <a:schemeClr val="dk1"/>
                </a:solidFill>
                <a:latin typeface="Calibri"/>
                <a:ea typeface="Calibri"/>
                <a:cs typeface="Calibri"/>
                <a:sym typeface="Calibri"/>
              </a:rPr>
              <a:t>which can have any value.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Suppose its value is </a:t>
            </a:r>
            <a:r>
              <a:rPr lang="en" sz="2400" b="1" i="0" u="none" strike="noStrike" cap="none">
                <a:solidFill>
                  <a:schemeClr val="dk1"/>
                </a:solidFill>
                <a:latin typeface="Calibri"/>
                <a:ea typeface="Calibri"/>
                <a:cs typeface="Calibri"/>
                <a:sym typeface="Calibri"/>
              </a:rPr>
              <a:t>Espresso</a:t>
            </a:r>
            <a:r>
              <a:rPr lang="en" sz="2400" b="0" i="0" u="none" strike="noStrike" cap="none">
                <a:solidFill>
                  <a:schemeClr val="dk1"/>
                </a:solidFill>
                <a:latin typeface="Calibri"/>
                <a:ea typeface="Calibri"/>
                <a:cs typeface="Calibri"/>
                <a:sym typeface="Calibri"/>
              </a:rPr>
              <a:t>, then it will print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t>
            </a:r>
            <a:r>
              <a:rPr lang="en" sz="2400" b="1" i="0" u="none" strike="noStrike" cap="none">
                <a:solidFill>
                  <a:schemeClr val="dk1"/>
                </a:solidFill>
                <a:latin typeface="Calibri"/>
                <a:ea typeface="Calibri"/>
                <a:cs typeface="Calibri"/>
                <a:sym typeface="Calibri"/>
              </a:rPr>
              <a:t>Preparing Espresso!</a:t>
            </a:r>
            <a:r>
              <a:rPr lang="en" sz="2400" b="0" i="0" u="none" strike="noStrike" cap="none">
                <a:solidFill>
                  <a:schemeClr val="dk1"/>
                </a:solidFill>
                <a:latin typeface="Calibri"/>
                <a:ea typeface="Calibri"/>
                <a:cs typeface="Calibri"/>
                <a:sym typeface="Calibri"/>
              </a:rPr>
              <a:t>” and will </a:t>
            </a:r>
            <a:r>
              <a:rPr lang="en" sz="2400" b="1" i="0" u="none" strike="noStrike" cap="none">
                <a:solidFill>
                  <a:schemeClr val="dk1"/>
                </a:solidFill>
                <a:latin typeface="Calibri"/>
                <a:ea typeface="Calibri"/>
                <a:cs typeface="Calibri"/>
                <a:sym typeface="Calibri"/>
              </a:rPr>
              <a:t>break out </a:t>
            </a:r>
            <a:r>
              <a:rPr lang="en" sz="2400" b="0" i="0" u="none" strike="noStrike" cap="none">
                <a:solidFill>
                  <a:schemeClr val="dk1"/>
                </a:solidFill>
                <a:latin typeface="Calibri"/>
                <a:ea typeface="Calibri"/>
                <a:cs typeface="Calibri"/>
                <a:sym typeface="Calibri"/>
              </a:rPr>
              <a:t>of this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switch case and will </a:t>
            </a:r>
            <a:r>
              <a:rPr lang="en" sz="2400" b="1" i="0" u="none" strike="noStrike" cap="none">
                <a:solidFill>
                  <a:schemeClr val="dk1"/>
                </a:solidFill>
                <a:latin typeface="Calibri"/>
                <a:ea typeface="Calibri"/>
                <a:cs typeface="Calibri"/>
                <a:sym typeface="Calibri"/>
              </a:rPr>
              <a:t>not check any other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condition</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Similarly if the value of coffee matches any other case, then the print statement in that block will be executed.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00" name="Google Shape;500;p65"/>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501" name="Google Shape;501;p65" descr="Espresso Coffee Machine Isolated on White. Side View of Stainless Steel Electric Kitchen Coffee-Maker or Automatic Coffee Maker with a Cup of Cappuccino. Domestic Household Appliances. 3D Rendering"/>
          <p:cNvPicPr preferRelativeResize="0"/>
          <p:nvPr/>
        </p:nvPicPr>
        <p:blipFill rotWithShape="1">
          <a:blip r:embed="rId3">
            <a:alphaModFix/>
          </a:blip>
          <a:srcRect/>
          <a:stretch/>
        </p:blipFill>
        <p:spPr>
          <a:xfrm>
            <a:off x="7130025" y="1704450"/>
            <a:ext cx="1901774" cy="1963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txBox="1"/>
          <p:nvPr/>
        </p:nvSpPr>
        <p:spPr>
          <a:xfrm>
            <a:off x="507300" y="14350"/>
            <a:ext cx="6458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Conditional Statements</a:t>
            </a:r>
            <a:endParaRPr sz="3000" b="1" i="0" u="none" strike="noStrike" cap="none">
              <a:solidFill>
                <a:srgbClr val="FFFFFF"/>
              </a:solidFill>
              <a:latin typeface="Calibri"/>
              <a:ea typeface="Calibri"/>
              <a:cs typeface="Calibri"/>
              <a:sym typeface="Calibri"/>
            </a:endParaRPr>
          </a:p>
        </p:txBody>
      </p:sp>
      <p:sp>
        <p:nvSpPr>
          <p:cNvPr id="137" name="Google Shape;137;p30"/>
          <p:cNvSpPr txBox="1"/>
          <p:nvPr/>
        </p:nvSpPr>
        <p:spPr>
          <a:xfrm>
            <a:off x="583500" y="798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know that boolean statements are used in logical operations where the result of the statement are used to make further decisions.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Conditional Statements are referred to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those statements that have boolean value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that is either true or false.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Depending on the value of statement some specific course of action takes place.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pic>
        <p:nvPicPr>
          <p:cNvPr id="138" name="Google Shape;138;p30" descr="boolean - cube with letters and words from the computer, software, internet categories, wooden cubes"/>
          <p:cNvPicPr preferRelativeResize="0"/>
          <p:nvPr/>
        </p:nvPicPr>
        <p:blipFill rotWithShape="1">
          <a:blip r:embed="rId3">
            <a:alphaModFix/>
          </a:blip>
          <a:srcRect/>
          <a:stretch/>
        </p:blipFill>
        <p:spPr>
          <a:xfrm>
            <a:off x="6020975" y="2156550"/>
            <a:ext cx="2741000" cy="1972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5"/>
        <p:cNvGrpSpPr/>
        <p:nvPr/>
      </p:nvGrpSpPr>
      <p:grpSpPr>
        <a:xfrm>
          <a:off x="0" y="0"/>
          <a:ext cx="0" cy="0"/>
          <a:chOff x="0" y="0"/>
          <a:chExt cx="0" cy="0"/>
        </a:xfrm>
      </p:grpSpPr>
      <p:sp>
        <p:nvSpPr>
          <p:cNvPr id="506" name="Google Shape;506;p6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7" name="Google Shape;507;p6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8" name="Google Shape;508;p6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09" name="Google Shape;509;p6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And if its value does not match any of the case, then </a:t>
            </a:r>
            <a:r>
              <a:rPr lang="en" sz="2400" b="1" i="0" u="none" strike="noStrike" cap="none">
                <a:solidFill>
                  <a:schemeClr val="dk1"/>
                </a:solidFill>
                <a:latin typeface="Calibri"/>
                <a:ea typeface="Calibri"/>
                <a:cs typeface="Calibri"/>
                <a:sym typeface="Calibri"/>
              </a:rPr>
              <a:t>default case </a:t>
            </a:r>
            <a:r>
              <a:rPr lang="en" sz="2400" b="0" i="0" u="none" strike="noStrike" cap="none">
                <a:solidFill>
                  <a:schemeClr val="dk1"/>
                </a:solidFill>
                <a:latin typeface="Calibri"/>
                <a:ea typeface="Calibri"/>
                <a:cs typeface="Calibri"/>
                <a:sym typeface="Calibri"/>
              </a:rPr>
              <a:t>will be executed.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Now, suppose its value is Espresso and </a:t>
            </a:r>
            <a:r>
              <a:rPr lang="en" sz="2400" b="1" i="0" u="none" strike="noStrike" cap="none">
                <a:solidFill>
                  <a:schemeClr val="dk1"/>
                </a:solidFill>
                <a:latin typeface="Calibri"/>
                <a:ea typeface="Calibri"/>
                <a:cs typeface="Calibri"/>
                <a:sym typeface="Calibri"/>
              </a:rPr>
              <a:t>break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statements are not present</a:t>
            </a:r>
            <a:r>
              <a:rPr lang="en" sz="2400" b="0" i="0" u="none" strike="noStrike" cap="none">
                <a:solidFill>
                  <a:schemeClr val="dk1"/>
                </a:solidFill>
                <a:latin typeface="Calibri"/>
                <a:ea typeface="Calibri"/>
                <a:cs typeface="Calibri"/>
                <a:sym typeface="Calibri"/>
              </a:rPr>
              <a:t>, then first it will</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r>
              <a:rPr lang="en" sz="2400" b="1" i="0" u="none" strike="noStrike" cap="none">
                <a:solidFill>
                  <a:schemeClr val="dk1"/>
                </a:solidFill>
                <a:latin typeface="Calibri"/>
                <a:ea typeface="Calibri"/>
                <a:cs typeface="Calibri"/>
                <a:sym typeface="Calibri"/>
              </a:rPr>
              <a:t>print “Preparing Espresso!” </a:t>
            </a:r>
            <a:r>
              <a:rPr lang="en" sz="2400" b="0" i="0" u="none" strike="noStrike" cap="none">
                <a:solidFill>
                  <a:schemeClr val="dk1"/>
                </a:solidFill>
                <a:latin typeface="Calibri"/>
                <a:ea typeface="Calibri"/>
                <a:cs typeface="Calibri"/>
                <a:sym typeface="Calibri"/>
              </a:rPr>
              <a:t>and then execute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all the remaining cases including the default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case</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10" name="Google Shape;510;p66"/>
          <p:cNvSpPr txBox="1"/>
          <p:nvPr/>
        </p:nvSpPr>
        <p:spPr>
          <a:xfrm>
            <a:off x="507300" y="14350"/>
            <a:ext cx="41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Switch Case Statement</a:t>
            </a:r>
            <a:endParaRPr sz="3000" b="1" i="0" u="none" strike="noStrike" cap="none">
              <a:solidFill>
                <a:srgbClr val="FFFFFF"/>
              </a:solidFill>
              <a:latin typeface="Calibri"/>
              <a:ea typeface="Calibri"/>
              <a:cs typeface="Calibri"/>
              <a:sym typeface="Calibri"/>
            </a:endParaRPr>
          </a:p>
        </p:txBody>
      </p:sp>
      <p:pic>
        <p:nvPicPr>
          <p:cNvPr id="511" name="Google Shape;511;p66" descr="Green check mark icon. Tick symbol in green color, vector illustration."/>
          <p:cNvPicPr preferRelativeResize="0"/>
          <p:nvPr/>
        </p:nvPicPr>
        <p:blipFill rotWithShape="1">
          <a:blip r:embed="rId3">
            <a:alphaModFix/>
          </a:blip>
          <a:srcRect/>
          <a:stretch/>
        </p:blipFill>
        <p:spPr>
          <a:xfrm>
            <a:off x="7458051" y="2407475"/>
            <a:ext cx="696225" cy="718848"/>
          </a:xfrm>
          <a:prstGeom prst="rect">
            <a:avLst/>
          </a:prstGeom>
          <a:noFill/>
          <a:ln>
            <a:noFill/>
          </a:ln>
        </p:spPr>
      </p:pic>
      <p:pic>
        <p:nvPicPr>
          <p:cNvPr id="512" name="Google Shape;512;p66" descr="Cross sign element. Red grunge X icon, isolated on white background. Mark graphic design. Button for vote, decision, web. Symbol of error, check, wrong and stop, failed. Vector illustration"/>
          <p:cNvPicPr preferRelativeResize="0"/>
          <p:nvPr/>
        </p:nvPicPr>
        <p:blipFill rotWithShape="1">
          <a:blip r:embed="rId4">
            <a:alphaModFix/>
          </a:blip>
          <a:srcRect/>
          <a:stretch/>
        </p:blipFill>
        <p:spPr>
          <a:xfrm>
            <a:off x="7458050" y="1755125"/>
            <a:ext cx="696225" cy="718849"/>
          </a:xfrm>
          <a:prstGeom prst="rect">
            <a:avLst/>
          </a:prstGeom>
          <a:noFill/>
          <a:ln>
            <a:noFill/>
          </a:ln>
        </p:spPr>
      </p:pic>
      <p:pic>
        <p:nvPicPr>
          <p:cNvPr id="513" name="Google Shape;513;p66" descr="Green check mark icon. Tick symbol in green color, vector illustration."/>
          <p:cNvPicPr preferRelativeResize="0"/>
          <p:nvPr/>
        </p:nvPicPr>
        <p:blipFill rotWithShape="1">
          <a:blip r:embed="rId3">
            <a:alphaModFix/>
          </a:blip>
          <a:srcRect/>
          <a:stretch/>
        </p:blipFill>
        <p:spPr>
          <a:xfrm>
            <a:off x="7525151" y="3000275"/>
            <a:ext cx="696225" cy="718848"/>
          </a:xfrm>
          <a:prstGeom prst="rect">
            <a:avLst/>
          </a:prstGeom>
          <a:noFill/>
          <a:ln>
            <a:noFill/>
          </a:ln>
        </p:spPr>
      </p:pic>
      <p:pic>
        <p:nvPicPr>
          <p:cNvPr id="514" name="Google Shape;514;p66" descr="Green check mark icon. Tick symbol in green color, vector illustration."/>
          <p:cNvPicPr preferRelativeResize="0"/>
          <p:nvPr/>
        </p:nvPicPr>
        <p:blipFill rotWithShape="1">
          <a:blip r:embed="rId3">
            <a:alphaModFix/>
          </a:blip>
          <a:srcRect/>
          <a:stretch/>
        </p:blipFill>
        <p:spPr>
          <a:xfrm>
            <a:off x="7525151" y="3609875"/>
            <a:ext cx="696225" cy="718848"/>
          </a:xfrm>
          <a:prstGeom prst="rect">
            <a:avLst/>
          </a:prstGeom>
          <a:noFill/>
          <a:ln>
            <a:noFill/>
          </a:ln>
        </p:spPr>
      </p:pic>
      <p:pic>
        <p:nvPicPr>
          <p:cNvPr id="515" name="Google Shape;515;p66" descr="Green check mark icon. Tick symbol in green color, vector illustration."/>
          <p:cNvPicPr preferRelativeResize="0"/>
          <p:nvPr/>
        </p:nvPicPr>
        <p:blipFill rotWithShape="1">
          <a:blip r:embed="rId3">
            <a:alphaModFix/>
          </a:blip>
          <a:srcRect/>
          <a:stretch/>
        </p:blipFill>
        <p:spPr>
          <a:xfrm>
            <a:off x="7525151" y="4295675"/>
            <a:ext cx="696225" cy="7188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9"/>
        <p:cNvGrpSpPr/>
        <p:nvPr/>
      </p:nvGrpSpPr>
      <p:grpSpPr>
        <a:xfrm>
          <a:off x="0" y="0"/>
          <a:ext cx="0" cy="0"/>
          <a:chOff x="0" y="0"/>
          <a:chExt cx="0" cy="0"/>
        </a:xfrm>
      </p:grpSpPr>
      <p:sp>
        <p:nvSpPr>
          <p:cNvPr id="520" name="Google Shape;520;p6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1" name="Google Shape;521;p6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2" name="Google Shape;522;p67"/>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sp>
        <p:nvSpPr>
          <p:cNvPr id="523" name="Google Shape;523;p6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have seen how different conditions can be evaluated to make certain decisions using conditional statements. The if else and switch case statements were used to solve this purpose.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But what if you want to execute the same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condition multiple times?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524" name="Google Shape;524;p67" descr="Refresh Arrows thin line flat color icon. Linear vector illustration. Pictogram isolated on white background. Colorful long shadow design."/>
          <p:cNvPicPr preferRelativeResize="0"/>
          <p:nvPr/>
        </p:nvPicPr>
        <p:blipFill rotWithShape="1">
          <a:blip r:embed="rId3">
            <a:alphaModFix/>
          </a:blip>
          <a:srcRect/>
          <a:stretch/>
        </p:blipFill>
        <p:spPr>
          <a:xfrm>
            <a:off x="6538725" y="2503575"/>
            <a:ext cx="2246325" cy="2419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8"/>
        <p:cNvGrpSpPr/>
        <p:nvPr/>
      </p:nvGrpSpPr>
      <p:grpSpPr>
        <a:xfrm>
          <a:off x="0" y="0"/>
          <a:ext cx="0" cy="0"/>
          <a:chOff x="0" y="0"/>
          <a:chExt cx="0" cy="0"/>
        </a:xfrm>
      </p:grpSpPr>
      <p:sp>
        <p:nvSpPr>
          <p:cNvPr id="529" name="Google Shape;529;p6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What if you need to repeat the same logic for multiple inputs?  Do you write the same logic again and again to check each input?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will be very hectic, time consuming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also will make the code very lengthy.</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30" name="Google Shape;530;p6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1" name="Google Shape;531;p6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2" name="Google Shape;532;p6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33" name="Google Shape;533;p68"/>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pic>
        <p:nvPicPr>
          <p:cNvPr id="534" name="Google Shape;534;p68" descr="Person under time pressure is stuck between clocks"/>
          <p:cNvPicPr preferRelativeResize="0"/>
          <p:nvPr/>
        </p:nvPicPr>
        <p:blipFill rotWithShape="1">
          <a:blip r:embed="rId3">
            <a:alphaModFix/>
          </a:blip>
          <a:srcRect/>
          <a:stretch/>
        </p:blipFill>
        <p:spPr>
          <a:xfrm>
            <a:off x="6432700" y="2385850"/>
            <a:ext cx="2591501" cy="1814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8"/>
        <p:cNvGrpSpPr/>
        <p:nvPr/>
      </p:nvGrpSpPr>
      <p:grpSpPr>
        <a:xfrm>
          <a:off x="0" y="0"/>
          <a:ext cx="0" cy="0"/>
          <a:chOff x="0" y="0"/>
          <a:chExt cx="0" cy="0"/>
        </a:xfrm>
      </p:grpSpPr>
      <p:sp>
        <p:nvSpPr>
          <p:cNvPr id="539" name="Google Shape;539;p6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Loops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Java has constructs called </a:t>
            </a:r>
            <a:r>
              <a:rPr lang="en" sz="2400" b="0" i="0" u="none" strike="noStrike" cap="none">
                <a:solidFill>
                  <a:schemeClr val="dk1"/>
                </a:solidFill>
                <a:highlight>
                  <a:srgbClr val="FFFF00"/>
                </a:highlight>
                <a:latin typeface="Calibri"/>
                <a:ea typeface="Calibri"/>
                <a:cs typeface="Calibri"/>
                <a:sym typeface="Calibri"/>
              </a:rPr>
              <a:t>loops</a:t>
            </a:r>
            <a:r>
              <a:rPr lang="en" sz="2400" b="0" i="0" u="none" strike="noStrike" cap="none">
                <a:solidFill>
                  <a:schemeClr val="dk1"/>
                </a:solidFill>
                <a:latin typeface="Calibri"/>
                <a:ea typeface="Calibri"/>
                <a:cs typeface="Calibri"/>
                <a:sym typeface="Calibri"/>
              </a:rPr>
              <a:t> which can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facilitate repeated execution of a certain set of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statements until a certain user-defined conditions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is met.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40" name="Google Shape;540;p6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1" name="Google Shape;541;p6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p6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43" name="Google Shape;543;p69"/>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pic>
        <p:nvPicPr>
          <p:cNvPr id="544" name="Google Shape;544;p69" descr="Black repetitive process with round square arrows icon, simple 4 angle arrows flat design pictogram concept vector for app ads web banner button ui ux interface elements isolated on white background"/>
          <p:cNvPicPr preferRelativeResize="0"/>
          <p:nvPr/>
        </p:nvPicPr>
        <p:blipFill rotWithShape="1">
          <a:blip r:embed="rId3">
            <a:alphaModFix/>
          </a:blip>
          <a:srcRect/>
          <a:stretch/>
        </p:blipFill>
        <p:spPr>
          <a:xfrm>
            <a:off x="6937050" y="1921075"/>
            <a:ext cx="1947125" cy="209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8"/>
        <p:cNvGrpSpPr/>
        <p:nvPr/>
      </p:nvGrpSpPr>
      <p:grpSpPr>
        <a:xfrm>
          <a:off x="0" y="0"/>
          <a:ext cx="0" cy="0"/>
          <a:chOff x="0" y="0"/>
          <a:chExt cx="0" cy="0"/>
        </a:xfrm>
      </p:grpSpPr>
      <p:sp>
        <p:nvSpPr>
          <p:cNvPr id="549" name="Google Shape;549;p7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 name="Google Shape;550;p7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1" name="Google Shape;551;p7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52" name="Google Shape;552;p70"/>
          <p:cNvSpPr txBox="1"/>
          <p:nvPr/>
        </p:nvSpPr>
        <p:spPr>
          <a:xfrm>
            <a:off x="583500" y="798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Robot &amp; Bricks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say you are in a factory and assign a task to a robot to pick up some bricks and keep it somewhere else. Now if there are 100 bricks then instructing the robot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100 times would be hectic.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So, instruction must be given just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one time and should be repeated automatically in a loop while all the bricks are not moved.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3" name="Google Shape;553;p70"/>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pic>
        <p:nvPicPr>
          <p:cNvPr id="554" name="Google Shape;554;p70" descr="robotic arm 3d on white background. Mechanical hand. Industrial robot manipulator. Modern industrial technology."/>
          <p:cNvPicPr preferRelativeResize="0"/>
          <p:nvPr/>
        </p:nvPicPr>
        <p:blipFill rotWithShape="1">
          <a:blip r:embed="rId3">
            <a:alphaModFix/>
          </a:blip>
          <a:srcRect/>
          <a:stretch/>
        </p:blipFill>
        <p:spPr>
          <a:xfrm>
            <a:off x="6426375" y="2799325"/>
            <a:ext cx="2349925" cy="1402125"/>
          </a:xfrm>
          <a:prstGeom prst="rect">
            <a:avLst/>
          </a:prstGeom>
          <a:noFill/>
          <a:ln>
            <a:noFill/>
          </a:ln>
        </p:spPr>
      </p:pic>
      <p:pic>
        <p:nvPicPr>
          <p:cNvPr id="555" name="Google Shape;555;p70" descr="Solid clay bricks used for construction,Old red brick isolated on white background. Object isolated."/>
          <p:cNvPicPr preferRelativeResize="0"/>
          <p:nvPr/>
        </p:nvPicPr>
        <p:blipFill rotWithShape="1">
          <a:blip r:embed="rId4">
            <a:alphaModFix/>
          </a:blip>
          <a:srcRect/>
          <a:stretch/>
        </p:blipFill>
        <p:spPr>
          <a:xfrm>
            <a:off x="5293425" y="2877550"/>
            <a:ext cx="1561826" cy="1093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9"/>
        <p:cNvGrpSpPr/>
        <p:nvPr/>
      </p:nvGrpSpPr>
      <p:grpSpPr>
        <a:xfrm>
          <a:off x="0" y="0"/>
          <a:ext cx="0" cy="0"/>
          <a:chOff x="0" y="0"/>
          <a:chExt cx="0" cy="0"/>
        </a:xfrm>
      </p:grpSpPr>
      <p:sp>
        <p:nvSpPr>
          <p:cNvPr id="560" name="Google Shape;560;p7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1" name="Google Shape;561;p7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2" name="Google Shape;562;p7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63" name="Google Shape;563;p7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Printing of Even Numbers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take another example. Suppose you are asked to print even numbers between 1 to 100.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Now, you won’t right print statements 50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times. Instead you’ll allow the computer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to check for even numbers between 1 to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100 and then print it.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64" name="Google Shape;564;p71"/>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pic>
        <p:nvPicPr>
          <p:cNvPr id="565" name="Google Shape;565;p71" descr="Fractal Realms series. Creative arrangement of fractal elements, grids  and symbols to act as complimentary graphic for subject of education, science and technology"/>
          <p:cNvPicPr preferRelativeResize="0"/>
          <p:nvPr/>
        </p:nvPicPr>
        <p:blipFill rotWithShape="1">
          <a:blip r:embed="rId3">
            <a:alphaModFix/>
          </a:blip>
          <a:srcRect/>
          <a:stretch/>
        </p:blipFill>
        <p:spPr>
          <a:xfrm>
            <a:off x="5910925" y="2553650"/>
            <a:ext cx="3063701" cy="2399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9"/>
        <p:cNvGrpSpPr/>
        <p:nvPr/>
      </p:nvGrpSpPr>
      <p:grpSpPr>
        <a:xfrm>
          <a:off x="0" y="0"/>
          <a:ext cx="0" cy="0"/>
          <a:chOff x="0" y="0"/>
          <a:chExt cx="0" cy="0"/>
        </a:xfrm>
      </p:grpSpPr>
      <p:sp>
        <p:nvSpPr>
          <p:cNvPr id="570" name="Google Shape;570;p7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1" name="Google Shape;571;p7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2" name="Google Shape;572;p7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73" name="Google Shape;573;p72"/>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Pseudocode for Loops: Even Number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Check for all numbers between 1 to 100 starting from 1</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if even: print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else: don’t print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Then move on to next number</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All the numbers were checked beginning</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from 1 and only the even numbers were printed. The // program remained in loop until 100th number was </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chemeClr val="dk1"/>
                </a:solidFill>
                <a:latin typeface="Courier New"/>
                <a:ea typeface="Courier New"/>
                <a:cs typeface="Courier New"/>
                <a:sym typeface="Courier New"/>
              </a:rPr>
              <a:t>// checked. </a:t>
            </a:r>
            <a:endParaRPr sz="1900" b="0"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4" name="Google Shape;574;p72"/>
          <p:cNvSpPr txBox="1"/>
          <p:nvPr/>
        </p:nvSpPr>
        <p:spPr>
          <a:xfrm>
            <a:off x="507300" y="14350"/>
            <a:ext cx="4536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Loops</a:t>
            </a:r>
            <a:endParaRPr sz="3000" b="1" i="0" u="none" strike="noStrike" cap="none">
              <a:solidFill>
                <a:srgbClr val="FFFFFF"/>
              </a:solidFill>
              <a:latin typeface="Calibri"/>
              <a:ea typeface="Calibri"/>
              <a:cs typeface="Calibri"/>
              <a:sym typeface="Calibri"/>
            </a:endParaRPr>
          </a:p>
        </p:txBody>
      </p:sp>
      <p:pic>
        <p:nvPicPr>
          <p:cNvPr id="575" name="Google Shape;575;p72" descr="Abstract composition of numbers and design elements suitable as design element in projects related to computers, science, math and modern technology"/>
          <p:cNvPicPr preferRelativeResize="0"/>
          <p:nvPr/>
        </p:nvPicPr>
        <p:blipFill rotWithShape="1">
          <a:blip r:embed="rId3">
            <a:alphaModFix/>
          </a:blip>
          <a:srcRect/>
          <a:stretch/>
        </p:blipFill>
        <p:spPr>
          <a:xfrm>
            <a:off x="6773675" y="2220675"/>
            <a:ext cx="2205326" cy="172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3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
        <p:nvSpPr>
          <p:cNvPr id="145" name="Google Shape;145;p31"/>
          <p:cNvSpPr txBox="1"/>
          <p:nvPr/>
        </p:nvSpPr>
        <p:spPr>
          <a:xfrm>
            <a:off x="5073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understand the pseudocode of bricks example using our first loop i.e </a:t>
            </a:r>
            <a:r>
              <a:rPr lang="en" sz="2400" b="0" i="0" u="none" strike="noStrike" cap="none">
                <a:solidFill>
                  <a:schemeClr val="dk1"/>
                </a:solidFill>
                <a:highlight>
                  <a:srgbClr val="FFFF00"/>
                </a:highlight>
                <a:latin typeface="Calibri"/>
                <a:ea typeface="Calibri"/>
                <a:cs typeface="Calibri"/>
                <a:sym typeface="Calibri"/>
              </a:rPr>
              <a:t>while loop</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concept that while loop holds is that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as long as the condition mentioned in the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loop is being satisfied it keeps 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repeating the logic. The program comes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out of the loop only when the condition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is failed.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146" name="Google Shape;146;p31" descr="While loop flowchart"/>
          <p:cNvPicPr preferRelativeResize="0"/>
          <p:nvPr/>
        </p:nvPicPr>
        <p:blipFill rotWithShape="1">
          <a:blip r:embed="rId3">
            <a:alphaModFix/>
          </a:blip>
          <a:srcRect/>
          <a:stretch/>
        </p:blipFill>
        <p:spPr>
          <a:xfrm>
            <a:off x="5818275" y="1707325"/>
            <a:ext cx="3221651" cy="3326374"/>
          </a:xfrm>
          <a:prstGeom prst="rect">
            <a:avLst/>
          </a:prstGeom>
          <a:noFill/>
          <a:ln w="38100"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1798293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txBox="1"/>
          <p:nvPr/>
        </p:nvSpPr>
        <p:spPr>
          <a:xfrm>
            <a:off x="507300" y="9506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Give the syntax of if else statement.</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When is else if statement used?</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What happens if break statement is not used in switch case statement?</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Which statement should be preferred if the value of condition variable varies over a wide range?</a:t>
            </a:r>
            <a:endParaRPr sz="2400" b="0" i="0" u="none" strike="noStrike" cap="none">
              <a:solidFill>
                <a:srgbClr val="000000"/>
              </a:solidFill>
              <a:latin typeface="Calibri"/>
              <a:ea typeface="Calibri"/>
              <a:cs typeface="Calibri"/>
              <a:sym typeface="Calibri"/>
            </a:endParaRPr>
          </a:p>
        </p:txBody>
      </p:sp>
      <p:sp>
        <p:nvSpPr>
          <p:cNvPr id="135" name="Google Shape;135;p3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7" name="Google Shape;137;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Spot Test</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311036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32"/>
          <p:cNvSpPr txBox="1"/>
          <p:nvPr/>
        </p:nvSpPr>
        <p:spPr>
          <a:xfrm>
            <a:off x="583500" y="798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Pseudocode for while: Bricks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int bricks = 0;</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while(bricks &lt; 100)</a:t>
            </a:r>
            <a:r>
              <a:rPr lang="en" sz="1900" b="0" i="0" u="none" strike="noStrike" cap="none">
                <a:solidFill>
                  <a:srgbClr val="FF0000"/>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loop will continue as long as</a:t>
            </a:r>
            <a:endParaRPr sz="1900" b="0" i="0" u="none" strike="noStrike" cap="none">
              <a:solidFill>
                <a:srgbClr val="000000"/>
              </a:solidFill>
              <a:latin typeface="Courier New"/>
              <a:ea typeface="Courier New"/>
              <a:cs typeface="Courier New"/>
              <a:sym typeface="Courier New"/>
            </a:endParaRPr>
          </a:p>
          <a:p>
            <a:pPr marL="2743200" marR="0" lvl="0" indent="0" algn="l" rtl="0">
              <a:lnSpc>
                <a:spcPct val="115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this </a:t>
            </a:r>
            <a:r>
              <a:rPr lang="en" sz="1900" b="0" i="0" u="none" strike="noStrike" cap="none">
                <a:solidFill>
                  <a:schemeClr val="dk1"/>
                </a:solidFill>
                <a:latin typeface="Courier New"/>
                <a:ea typeface="Courier New"/>
                <a:cs typeface="Courier New"/>
                <a:sym typeface="Courier New"/>
              </a:rPr>
              <a:t>condition is satisfied</a:t>
            </a:r>
            <a:r>
              <a:rPr lang="en" sz="1900" b="1" i="0" u="none" strike="noStrike" cap="none">
                <a:solidFill>
                  <a:srgbClr val="000000"/>
                </a:solidFill>
                <a:latin typeface="Courier New"/>
                <a:ea typeface="Courier New"/>
                <a:cs typeface="Courier New"/>
                <a:sym typeface="Courier New"/>
              </a:rPr>
              <a:t> </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 </a:t>
            </a:r>
            <a:r>
              <a:rPr lang="en" sz="1900" b="1" i="0" u="none" strike="noStrike" cap="none">
                <a:solidFill>
                  <a:srgbClr val="000000"/>
                </a:solidFill>
                <a:latin typeface="Courier New"/>
                <a:ea typeface="Courier New"/>
                <a:cs typeface="Courier New"/>
                <a:sym typeface="Courier New"/>
              </a:rPr>
              <a:t>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“Pick up brick”</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“Keep it on wall”</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bricks = bricks + 1;</a:t>
            </a:r>
            <a:r>
              <a:rPr lang="en" sz="1900" b="0" i="0" u="none" strike="noStrike" cap="none">
                <a:solidFill>
                  <a:srgbClr val="FF0000"/>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value of bricks variable is</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r>
              <a:rPr lang="en" sz="1900" b="0" i="0" u="none" strike="noStrike" cap="none">
                <a:solidFill>
                  <a:srgbClr val="000000"/>
                </a:solidFill>
                <a:latin typeface="Courier New"/>
                <a:ea typeface="Courier New"/>
                <a:cs typeface="Courier New"/>
                <a:sym typeface="Courier New"/>
              </a:rPr>
              <a:t> 							// incremented by 1</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0" i="0" u="none" strike="noStrike" cap="none">
                <a:solidFill>
                  <a:srgbClr val="FF0000"/>
                </a:solidFill>
                <a:latin typeface="Courier New"/>
                <a:ea typeface="Courier New"/>
                <a:cs typeface="Courier New"/>
                <a:sym typeface="Courier New"/>
              </a:rPr>
              <a:t> </a:t>
            </a:r>
            <a:r>
              <a:rPr lang="en" sz="1900" b="0" i="0" u="none" strike="noStrike" cap="none">
                <a:solidFill>
                  <a:srgbClr val="000000"/>
                </a:solidFill>
                <a:latin typeface="Courier New"/>
                <a:ea typeface="Courier New"/>
                <a:cs typeface="Courier New"/>
                <a:sym typeface="Courier New"/>
              </a:rPr>
              <a:t>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2" name="Google Shape;152;p3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p3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5" name="Google Shape;155;p3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46729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sp>
        <p:nvSpPr>
          <p:cNvPr id="143" name="Google Shape;143;p3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For example:</a:t>
            </a:r>
            <a:r>
              <a:rPr lang="en" sz="2400" b="0" i="0" u="none" strike="noStrike" cap="none">
                <a:solidFill>
                  <a:srgbClr val="000000"/>
                </a:solidFill>
                <a:latin typeface="Calibri"/>
                <a:ea typeface="Calibri"/>
                <a:cs typeface="Calibri"/>
                <a:sym typeface="Calibri"/>
              </a:rPr>
              <a:t> Is it r</a:t>
            </a:r>
            <a:r>
              <a:rPr lang="en" sz="2400" b="0" i="0" u="none" strike="noStrike" cap="none">
                <a:solidFill>
                  <a:schemeClr val="dk1"/>
                </a:solidFill>
                <a:latin typeface="Calibri"/>
                <a:ea typeface="Calibri"/>
                <a:cs typeface="Calibri"/>
                <a:sym typeface="Calibri"/>
              </a:rPr>
              <a:t>a</a:t>
            </a:r>
            <a:r>
              <a:rPr lang="en" sz="2400" b="0" i="0" u="none" strike="noStrike" cap="none">
                <a:solidFill>
                  <a:srgbClr val="000000"/>
                </a:solidFill>
                <a:latin typeface="Calibri"/>
                <a:ea typeface="Calibri"/>
                <a:cs typeface="Calibri"/>
                <a:sym typeface="Calibri"/>
              </a:rPr>
              <a:t>ining?</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yes: You have to take an umbrella.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no: You don’t have to take an umbrella.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your decision to take an umbrella depends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on whether the condition that it is raining is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true or false.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44" name="Google Shape;144;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6" name="Google Shape;146;p3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47" name="Google Shape;147;p31"/>
          <p:cNvSpPr txBox="1"/>
          <p:nvPr/>
        </p:nvSpPr>
        <p:spPr>
          <a:xfrm>
            <a:off x="507300" y="14350"/>
            <a:ext cx="6458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Conditional Statements</a:t>
            </a:r>
            <a:endParaRPr sz="3000" b="1" i="0" u="none" strike="noStrike" cap="none">
              <a:solidFill>
                <a:srgbClr val="FFFFFF"/>
              </a:solidFill>
              <a:latin typeface="Calibri"/>
              <a:ea typeface="Calibri"/>
              <a:cs typeface="Calibri"/>
              <a:sym typeface="Calibri"/>
            </a:endParaRPr>
          </a:p>
        </p:txBody>
      </p:sp>
      <p:pic>
        <p:nvPicPr>
          <p:cNvPr id="148" name="Google Shape;148;p31" descr="Cloud, rain and opened umbrella in the rain. Flat style vector illustration"/>
          <p:cNvPicPr preferRelativeResize="0"/>
          <p:nvPr/>
        </p:nvPicPr>
        <p:blipFill rotWithShape="1">
          <a:blip r:embed="rId3">
            <a:alphaModFix/>
          </a:blip>
          <a:srcRect/>
          <a:stretch/>
        </p:blipFill>
        <p:spPr>
          <a:xfrm>
            <a:off x="6569050" y="1375725"/>
            <a:ext cx="2028950" cy="2937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9"/>
        <p:cNvGrpSpPr/>
        <p:nvPr/>
      </p:nvGrpSpPr>
      <p:grpSpPr>
        <a:xfrm>
          <a:off x="0" y="0"/>
          <a:ext cx="0" cy="0"/>
          <a:chOff x="0" y="0"/>
          <a:chExt cx="0" cy="0"/>
        </a:xfrm>
      </p:grpSpPr>
      <p:sp>
        <p:nvSpPr>
          <p:cNvPr id="160" name="Google Shape;160;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2" name="Google Shape;162;p3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63" name="Google Shape;163;p33"/>
          <p:cNvSpPr txBox="1"/>
          <p:nvPr/>
        </p:nvSpPr>
        <p:spPr>
          <a:xfrm>
            <a:off x="632400" y="874450"/>
            <a:ext cx="78894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Value of variable bricks is set to zero initially. It enters the loop.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Inside the loop there are 3 instructions. The first two instructions asks the robot to pick a brick and keep it on the wall.</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500"/>
              <a:buFont typeface="Arial"/>
              <a:buNone/>
            </a:pPr>
            <a:endParaRPr sz="5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third instruction increments the value of brick variable by one.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64" name="Google Shape;164;p3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165" name="Google Shape;165;p33" descr="New single unused red brick isolated on white background"/>
          <p:cNvPicPr preferRelativeResize="0"/>
          <p:nvPr/>
        </p:nvPicPr>
        <p:blipFill rotWithShape="1">
          <a:blip r:embed="rId3">
            <a:alphaModFix/>
          </a:blip>
          <a:srcRect/>
          <a:stretch/>
        </p:blipFill>
        <p:spPr>
          <a:xfrm>
            <a:off x="1148999" y="3413575"/>
            <a:ext cx="1205701" cy="821400"/>
          </a:xfrm>
          <a:prstGeom prst="rect">
            <a:avLst/>
          </a:prstGeom>
          <a:noFill/>
          <a:ln>
            <a:noFill/>
          </a:ln>
        </p:spPr>
      </p:pic>
      <p:pic>
        <p:nvPicPr>
          <p:cNvPr id="166" name="Google Shape;166;p33" descr="Solid clay bricks used for construction"/>
          <p:cNvPicPr preferRelativeResize="0"/>
          <p:nvPr/>
        </p:nvPicPr>
        <p:blipFill rotWithShape="1">
          <a:blip r:embed="rId4">
            <a:alphaModFix/>
          </a:blip>
          <a:srcRect/>
          <a:stretch/>
        </p:blipFill>
        <p:spPr>
          <a:xfrm>
            <a:off x="7535700" y="2929868"/>
            <a:ext cx="1489601" cy="1231394"/>
          </a:xfrm>
          <a:prstGeom prst="rect">
            <a:avLst/>
          </a:prstGeom>
          <a:noFill/>
          <a:ln>
            <a:noFill/>
          </a:ln>
        </p:spPr>
      </p:pic>
      <p:pic>
        <p:nvPicPr>
          <p:cNvPr id="167" name="Google Shape;167;p33" descr="Solid clay bricks used for construction"/>
          <p:cNvPicPr preferRelativeResize="0"/>
          <p:nvPr/>
        </p:nvPicPr>
        <p:blipFill rotWithShape="1">
          <a:blip r:embed="rId5">
            <a:alphaModFix/>
          </a:blip>
          <a:srcRect/>
          <a:stretch/>
        </p:blipFill>
        <p:spPr>
          <a:xfrm>
            <a:off x="4426720" y="3008550"/>
            <a:ext cx="1489605" cy="1226425"/>
          </a:xfrm>
          <a:prstGeom prst="rect">
            <a:avLst/>
          </a:prstGeom>
          <a:noFill/>
          <a:ln>
            <a:noFill/>
          </a:ln>
        </p:spPr>
      </p:pic>
      <p:pic>
        <p:nvPicPr>
          <p:cNvPr id="168" name="Google Shape;168;p33" descr="robotic arm 3d on white background. Mechanical hand. Industrial robot manipulator. Modern industrial technology."/>
          <p:cNvPicPr preferRelativeResize="0"/>
          <p:nvPr/>
        </p:nvPicPr>
        <p:blipFill rotWithShape="1">
          <a:blip r:embed="rId6">
            <a:alphaModFix/>
          </a:blip>
          <a:srcRect/>
          <a:stretch/>
        </p:blipFill>
        <p:spPr>
          <a:xfrm>
            <a:off x="2278500" y="3084750"/>
            <a:ext cx="2055450" cy="1226425"/>
          </a:xfrm>
          <a:prstGeom prst="rect">
            <a:avLst/>
          </a:prstGeom>
          <a:noFill/>
          <a:ln>
            <a:noFill/>
          </a:ln>
        </p:spPr>
      </p:pic>
      <p:sp>
        <p:nvSpPr>
          <p:cNvPr id="169" name="Google Shape;169;p33"/>
          <p:cNvSpPr/>
          <p:nvPr/>
        </p:nvSpPr>
        <p:spPr>
          <a:xfrm>
            <a:off x="6466551" y="3388889"/>
            <a:ext cx="764350" cy="46577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FF00"/>
                </a:solidFill>
                <a:latin typeface="Arial"/>
              </a:rPr>
              <a:t>=</a:t>
            </a:r>
          </a:p>
        </p:txBody>
      </p:sp>
    </p:spTree>
    <p:extLst>
      <p:ext uri="{BB962C8B-B14F-4D97-AF65-F5344CB8AC3E}">
        <p14:creationId xmlns:p14="http://schemas.microsoft.com/office/powerpoint/2010/main" val="2075716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
        <p:nvSpPr>
          <p:cNvPr id="174" name="Google Shape;174;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6" name="Google Shape;176;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77" name="Google Shape;177;p3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now value becomes (0+1) i.e 1 and the same three instructions are repeated again in which the last instruction will again increase its value by 1.</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the value of variable brick reaches 100 the program comes out of the loop.</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the loop runs 100 times as value of brick changes from 0 to 99.</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8" name="Google Shape;178;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126383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3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86" name="Google Shape;186;p35"/>
          <p:cNvSpPr txBox="1"/>
          <p:nvPr/>
        </p:nvSpPr>
        <p:spPr>
          <a:xfrm>
            <a:off x="583500" y="950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show that car can be driven only if there is fuel left in the car.</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7" name="Google Shape;187;p35"/>
          <p:cNvSpPr txBox="1"/>
          <p:nvPr/>
        </p:nvSpPr>
        <p:spPr>
          <a:xfrm>
            <a:off x="1588550" y="4665375"/>
            <a:ext cx="5890200" cy="33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Calibri"/>
                <a:ea typeface="Calibri"/>
                <a:cs typeface="Calibri"/>
                <a:sym typeface="Calibri"/>
              </a:rPr>
              <a:t>Java Code: while Loop </a:t>
            </a:r>
            <a:endParaRPr sz="2200" b="1" i="0" u="none" strike="noStrike" cap="none">
              <a:solidFill>
                <a:srgbClr val="4C113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endParaRPr sz="2200" b="1" i="0" u="none" strike="noStrike" cap="none">
              <a:solidFill>
                <a:srgbClr val="4C1130"/>
              </a:solidFill>
              <a:latin typeface="Calibri"/>
              <a:ea typeface="Calibri"/>
              <a:cs typeface="Calibri"/>
              <a:sym typeface="Calibri"/>
            </a:endParaRPr>
          </a:p>
        </p:txBody>
      </p:sp>
      <p:sp>
        <p:nvSpPr>
          <p:cNvPr id="188" name="Google Shape;188;p3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189" name="Google Shape;189;p35"/>
          <p:cNvPicPr preferRelativeResize="0"/>
          <p:nvPr/>
        </p:nvPicPr>
        <p:blipFill rotWithShape="1">
          <a:blip r:embed="rId3">
            <a:alphaModFix/>
          </a:blip>
          <a:srcRect l="15218" t="18465" r="52047" b="45353"/>
          <a:stretch/>
        </p:blipFill>
        <p:spPr>
          <a:xfrm>
            <a:off x="2369450" y="1975800"/>
            <a:ext cx="4328400" cy="2689574"/>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4005655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5" name="Google Shape;195;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97" name="Google Shape;197;p36"/>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code allows the car to be driven if fuel is there and not driven if fuel is not there.</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initial value of </a:t>
            </a:r>
            <a:r>
              <a:rPr lang="en" sz="2400" b="1" i="0" u="none" strike="noStrike" cap="none">
                <a:solidFill>
                  <a:schemeClr val="dk1"/>
                </a:solidFill>
                <a:latin typeface="Calibri"/>
                <a:ea typeface="Calibri"/>
                <a:cs typeface="Calibri"/>
                <a:sym typeface="Calibri"/>
              </a:rPr>
              <a:t>currentFuel</a:t>
            </a:r>
            <a:r>
              <a:rPr lang="en" sz="2400" b="0" i="0" u="none" strike="noStrike" cap="none">
                <a:solidFill>
                  <a:schemeClr val="dk1"/>
                </a:solidFill>
                <a:latin typeface="Calibri"/>
                <a:ea typeface="Calibri"/>
                <a:cs typeface="Calibri"/>
                <a:sym typeface="Calibri"/>
              </a:rPr>
              <a:t> variable is taken as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50</a:t>
            </a:r>
            <a:r>
              <a:rPr lang="en" sz="2400" b="0" i="0" u="none" strike="noStrike" cap="none">
                <a:solidFill>
                  <a:schemeClr val="dk1"/>
                </a:solidFill>
                <a:latin typeface="Calibri"/>
                <a:ea typeface="Calibri"/>
                <a:cs typeface="Calibri"/>
                <a:sym typeface="Calibri"/>
              </a:rPr>
              <a:t>. The condition in while loop is that value of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currentFuel</a:t>
            </a:r>
            <a:r>
              <a:rPr lang="en" sz="2400" b="0" i="0" u="none" strike="noStrike" cap="none">
                <a:solidFill>
                  <a:schemeClr val="dk1"/>
                </a:solidFill>
                <a:latin typeface="Calibri"/>
                <a:ea typeface="Calibri"/>
                <a:cs typeface="Calibri"/>
                <a:sym typeface="Calibri"/>
              </a:rPr>
              <a:t> should be </a:t>
            </a:r>
            <a:r>
              <a:rPr lang="en" sz="2400" b="1" i="0" u="none" strike="noStrike" cap="none">
                <a:solidFill>
                  <a:schemeClr val="dk1"/>
                </a:solidFill>
                <a:latin typeface="Calibri"/>
                <a:ea typeface="Calibri"/>
                <a:cs typeface="Calibri"/>
                <a:sym typeface="Calibri"/>
              </a:rPr>
              <a:t>greater than zero</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the program enters the loop, changes variable </a:t>
            </a:r>
            <a:r>
              <a:rPr lang="en" sz="2400" b="1" i="0" u="none" strike="noStrike" cap="none">
                <a:solidFill>
                  <a:schemeClr val="dk1"/>
                </a:solidFill>
                <a:latin typeface="Calibri"/>
                <a:ea typeface="Calibri"/>
                <a:cs typeface="Calibri"/>
                <a:sym typeface="Calibri"/>
              </a:rPr>
              <a:t>keepDriving </a:t>
            </a:r>
            <a:r>
              <a:rPr lang="en" sz="2400" b="0" i="0" u="none" strike="noStrike" cap="none">
                <a:solidFill>
                  <a:schemeClr val="dk1"/>
                </a:solidFill>
                <a:latin typeface="Calibri"/>
                <a:ea typeface="Calibri"/>
                <a:cs typeface="Calibri"/>
                <a:sym typeface="Calibri"/>
              </a:rPr>
              <a:t>to </a:t>
            </a:r>
            <a:r>
              <a:rPr lang="en" sz="2400" b="1" i="0" u="none" strike="noStrike" cap="none">
                <a:solidFill>
                  <a:schemeClr val="dk1"/>
                </a:solidFill>
                <a:latin typeface="Calibri"/>
                <a:ea typeface="Calibri"/>
                <a:cs typeface="Calibri"/>
                <a:sym typeface="Calibri"/>
              </a:rPr>
              <a:t>true</a:t>
            </a:r>
            <a:r>
              <a:rPr lang="en" sz="2400" b="0" i="0" u="none" strike="noStrike" cap="none">
                <a:solidFill>
                  <a:schemeClr val="dk1"/>
                </a:solidFill>
                <a:latin typeface="Calibri"/>
                <a:ea typeface="Calibri"/>
                <a:cs typeface="Calibri"/>
                <a:sym typeface="Calibri"/>
              </a:rPr>
              <a:t>, executes print statement and </a:t>
            </a:r>
            <a:r>
              <a:rPr lang="en" sz="2400" b="1" i="0" u="none" strike="noStrike" cap="none">
                <a:solidFill>
                  <a:schemeClr val="dk1"/>
                </a:solidFill>
                <a:latin typeface="Calibri"/>
                <a:ea typeface="Calibri"/>
                <a:cs typeface="Calibri"/>
                <a:sym typeface="Calibri"/>
              </a:rPr>
              <a:t>decrements currentFuel by 1</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8" name="Google Shape;198;p3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199" name="Google Shape;199;p36" descr="Abstract vector illustration of a gasmeter running on empty"/>
          <p:cNvPicPr preferRelativeResize="0"/>
          <p:nvPr/>
        </p:nvPicPr>
        <p:blipFill rotWithShape="1">
          <a:blip r:embed="rId3">
            <a:alphaModFix/>
          </a:blip>
          <a:srcRect/>
          <a:stretch/>
        </p:blipFill>
        <p:spPr>
          <a:xfrm>
            <a:off x="7435900" y="2165725"/>
            <a:ext cx="1562125" cy="1688800"/>
          </a:xfrm>
          <a:prstGeom prst="rect">
            <a:avLst/>
          </a:prstGeom>
          <a:noFill/>
          <a:ln>
            <a:noFill/>
          </a:ln>
        </p:spPr>
      </p:pic>
    </p:spTree>
    <p:extLst>
      <p:ext uri="{BB962C8B-B14F-4D97-AF65-F5344CB8AC3E}">
        <p14:creationId xmlns:p14="http://schemas.microsoft.com/office/powerpoint/2010/main" val="8813016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sp>
        <p:nvSpPr>
          <p:cNvPr id="204" name="Google Shape;204;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7" name="Google Shape;207;p3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program remains in the loop until the value of </a:t>
            </a:r>
            <a:r>
              <a:rPr lang="en" sz="2400" b="1" i="0" u="none" strike="noStrike" cap="none">
                <a:solidFill>
                  <a:schemeClr val="dk1"/>
                </a:solidFill>
                <a:latin typeface="Calibri"/>
                <a:ea typeface="Calibri"/>
                <a:cs typeface="Calibri"/>
                <a:sym typeface="Calibri"/>
              </a:rPr>
              <a:t>currentFuel</a:t>
            </a:r>
            <a:r>
              <a:rPr lang="en" sz="2400" b="0" i="0" u="none" strike="noStrike" cap="none">
                <a:solidFill>
                  <a:schemeClr val="dk1"/>
                </a:solidFill>
                <a:latin typeface="Calibri"/>
                <a:ea typeface="Calibri"/>
                <a:cs typeface="Calibri"/>
                <a:sym typeface="Calibri"/>
              </a:rPr>
              <a:t> reaches </a:t>
            </a:r>
            <a:r>
              <a:rPr lang="en" sz="2400" b="1" i="0" u="none" strike="noStrike" cap="none">
                <a:solidFill>
                  <a:schemeClr val="dk1"/>
                </a:solidFill>
                <a:latin typeface="Calibri"/>
                <a:ea typeface="Calibri"/>
                <a:cs typeface="Calibri"/>
                <a:sym typeface="Calibri"/>
              </a:rPr>
              <a:t>zero</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Value of </a:t>
            </a:r>
            <a:r>
              <a:rPr lang="en" sz="2400" b="1" i="0" u="none" strike="noStrike" cap="none">
                <a:solidFill>
                  <a:schemeClr val="dk1"/>
                </a:solidFill>
                <a:latin typeface="Calibri"/>
                <a:ea typeface="Calibri"/>
                <a:cs typeface="Calibri"/>
                <a:sym typeface="Calibri"/>
              </a:rPr>
              <a:t>keepDriving </a:t>
            </a:r>
            <a:r>
              <a:rPr lang="en" sz="2400" b="0" i="0" u="none" strike="noStrike" cap="none">
                <a:solidFill>
                  <a:schemeClr val="dk1"/>
                </a:solidFill>
                <a:latin typeface="Calibri"/>
                <a:ea typeface="Calibri"/>
                <a:cs typeface="Calibri"/>
                <a:sym typeface="Calibri"/>
              </a:rPr>
              <a:t>variable is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updated to false and a print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statement is made informing the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driver the need to refuel.</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8" name="Google Shape;208;p3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209" name="Google Shape;209;p37" descr="Flat vector illustration of a red electric car charging at the charger station. Electromobility e-motion concept. "/>
          <p:cNvPicPr preferRelativeResize="0"/>
          <p:nvPr/>
        </p:nvPicPr>
        <p:blipFill rotWithShape="1">
          <a:blip r:embed="rId3">
            <a:alphaModFix/>
          </a:blip>
          <a:srcRect/>
          <a:stretch/>
        </p:blipFill>
        <p:spPr>
          <a:xfrm>
            <a:off x="5467225" y="2057375"/>
            <a:ext cx="3222349" cy="1922675"/>
          </a:xfrm>
          <a:prstGeom prst="rect">
            <a:avLst/>
          </a:prstGeom>
          <a:noFill/>
          <a:ln>
            <a:noFill/>
          </a:ln>
        </p:spPr>
      </p:pic>
    </p:spTree>
    <p:extLst>
      <p:ext uri="{BB962C8B-B14F-4D97-AF65-F5344CB8AC3E}">
        <p14:creationId xmlns:p14="http://schemas.microsoft.com/office/powerpoint/2010/main" val="3176559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5" name="Google Shape;215;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3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17" name="Google Shape;217;p3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0" i="0" u="none" strike="noStrike" cap="none">
                <a:solidFill>
                  <a:schemeClr val="dk1"/>
                </a:solidFill>
                <a:latin typeface="Calibri"/>
                <a:ea typeface="Calibri"/>
                <a:cs typeface="Calibri"/>
                <a:sym typeface="Calibri"/>
              </a:rPr>
              <a:t> Code to print integers from 1 to 100.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8" name="Google Shape;218;p38"/>
          <p:cNvSpPr txBox="1"/>
          <p:nvPr/>
        </p:nvSpPr>
        <p:spPr>
          <a:xfrm>
            <a:off x="1659650" y="4409750"/>
            <a:ext cx="6115200" cy="50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8"/>
          <p:cNvSpPr txBox="1"/>
          <p:nvPr/>
        </p:nvSpPr>
        <p:spPr>
          <a:xfrm>
            <a:off x="1588550" y="4284375"/>
            <a:ext cx="5890200" cy="33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Java Code: While Loop </a:t>
            </a:r>
            <a:endParaRPr sz="2400" b="1" i="0" u="none" strike="noStrike" cap="none">
              <a:solidFill>
                <a:srgbClr val="4C113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4C1130"/>
              </a:solidFill>
              <a:latin typeface="Calibri"/>
              <a:ea typeface="Calibri"/>
              <a:cs typeface="Calibri"/>
              <a:sym typeface="Calibri"/>
            </a:endParaRPr>
          </a:p>
        </p:txBody>
      </p:sp>
      <p:sp>
        <p:nvSpPr>
          <p:cNvPr id="220" name="Google Shape;220;p3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221" name="Google Shape;221;p38"/>
          <p:cNvPicPr preferRelativeResize="0"/>
          <p:nvPr/>
        </p:nvPicPr>
        <p:blipFill rotWithShape="1">
          <a:blip r:embed="rId3">
            <a:alphaModFix/>
          </a:blip>
          <a:srcRect l="14928" t="18466" r="55408" b="55425"/>
          <a:stretch/>
        </p:blipFill>
        <p:spPr>
          <a:xfrm>
            <a:off x="2616262" y="2213250"/>
            <a:ext cx="3948976" cy="195422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960107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sp>
        <p:nvSpPr>
          <p:cNvPr id="226" name="Google Shape;226;p39"/>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value of </a:t>
            </a:r>
            <a:r>
              <a:rPr lang="en" sz="2400" b="1" i="0" u="none" strike="noStrike" cap="none">
                <a:solidFill>
                  <a:schemeClr val="dk1"/>
                </a:solidFill>
                <a:latin typeface="Calibri"/>
                <a:ea typeface="Calibri"/>
                <a:cs typeface="Calibri"/>
                <a:sym typeface="Calibri"/>
              </a:rPr>
              <a:t>integer variable num </a:t>
            </a:r>
            <a:r>
              <a:rPr lang="en" sz="2400" b="0" i="0" u="none" strike="noStrike" cap="none">
                <a:solidFill>
                  <a:schemeClr val="dk1"/>
                </a:solidFill>
                <a:latin typeface="Calibri"/>
                <a:ea typeface="Calibri"/>
                <a:cs typeface="Calibri"/>
                <a:sym typeface="Calibri"/>
              </a:rPr>
              <a:t>is initialized to 1.</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condition in the while loop is that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num should be less than equal to 100</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program enters the loop, </a:t>
            </a:r>
            <a:r>
              <a:rPr lang="en" sz="2400" b="1" i="0" u="none" strike="noStrike" cap="none">
                <a:solidFill>
                  <a:schemeClr val="dk1"/>
                </a:solidFill>
                <a:latin typeface="Calibri"/>
                <a:ea typeface="Calibri"/>
                <a:cs typeface="Calibri"/>
                <a:sym typeface="Calibri"/>
              </a:rPr>
              <a:t>prints the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value of num</a:t>
            </a:r>
            <a:r>
              <a:rPr lang="en" sz="2400" b="0" i="0" u="none" strike="noStrike" cap="none">
                <a:solidFill>
                  <a:schemeClr val="dk1"/>
                </a:solidFill>
                <a:latin typeface="Calibri"/>
                <a:ea typeface="Calibri"/>
                <a:cs typeface="Calibri"/>
                <a:sym typeface="Calibri"/>
              </a:rPr>
              <a:t> and </a:t>
            </a:r>
            <a:r>
              <a:rPr lang="en" sz="2400" b="1" i="0" u="none" strike="noStrike" cap="none">
                <a:solidFill>
                  <a:schemeClr val="dk1"/>
                </a:solidFill>
                <a:latin typeface="Calibri"/>
                <a:ea typeface="Calibri"/>
                <a:cs typeface="Calibri"/>
                <a:sym typeface="Calibri"/>
              </a:rPr>
              <a:t>increments it’s value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by 1</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7" name="Google Shape;227;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3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0" name="Google Shape;230;p3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231" name="Google Shape;231;p39" descr="Vector set ring diagrams, infographics for your business presentation, from 0 to 100 percent"/>
          <p:cNvPicPr preferRelativeResize="0"/>
          <p:nvPr/>
        </p:nvPicPr>
        <p:blipFill rotWithShape="1">
          <a:blip r:embed="rId3">
            <a:alphaModFix/>
          </a:blip>
          <a:srcRect/>
          <a:stretch/>
        </p:blipFill>
        <p:spPr>
          <a:xfrm>
            <a:off x="6230500" y="1992325"/>
            <a:ext cx="2672300" cy="2759150"/>
          </a:xfrm>
          <a:prstGeom prst="rect">
            <a:avLst/>
          </a:prstGeom>
          <a:noFill/>
          <a:ln>
            <a:noFill/>
          </a:ln>
        </p:spPr>
      </p:pic>
    </p:spTree>
    <p:extLst>
      <p:ext uri="{BB962C8B-B14F-4D97-AF65-F5344CB8AC3E}">
        <p14:creationId xmlns:p14="http://schemas.microsoft.com/office/powerpoint/2010/main" val="836839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36" name="Google Shape;236;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39" name="Google Shape;239;p4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As the value of num reaches 101, the program comes out of the loop.</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the instruction to increment num had not been given then the program </a:t>
            </a:r>
            <a:r>
              <a:rPr lang="en" sz="2400" b="1" i="0" u="none" strike="noStrike" cap="none">
                <a:solidFill>
                  <a:schemeClr val="dk1"/>
                </a:solidFill>
                <a:latin typeface="Calibri"/>
                <a:ea typeface="Calibri"/>
                <a:cs typeface="Calibri"/>
                <a:sym typeface="Calibri"/>
              </a:rPr>
              <a:t>would have remained in the loop </a:t>
            </a:r>
            <a:r>
              <a:rPr lang="en" sz="2400" b="0" i="0" u="none" strike="noStrike" cap="none">
                <a:solidFill>
                  <a:schemeClr val="dk1"/>
                </a:solidFill>
                <a:latin typeface="Calibri"/>
                <a:ea typeface="Calibri"/>
                <a:cs typeface="Calibri"/>
                <a:sym typeface="Calibri"/>
              </a:rPr>
              <a:t>and </a:t>
            </a:r>
            <a:r>
              <a:rPr lang="en" sz="2400" b="1" i="0" u="none" strike="noStrike" cap="none">
                <a:solidFill>
                  <a:schemeClr val="dk1"/>
                </a:solidFill>
                <a:latin typeface="Calibri"/>
                <a:ea typeface="Calibri"/>
                <a:cs typeface="Calibri"/>
                <a:sym typeface="Calibri"/>
              </a:rPr>
              <a:t>would have printed 1 infinite times</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0" name="Google Shape;240;p4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392222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4"/>
        <p:cNvGrpSpPr/>
        <p:nvPr/>
      </p:nvGrpSpPr>
      <p:grpSpPr>
        <a:xfrm>
          <a:off x="0" y="0"/>
          <a:ext cx="0" cy="0"/>
          <a:chOff x="0" y="0"/>
          <a:chExt cx="0" cy="0"/>
        </a:xfrm>
      </p:grpSpPr>
      <p:sp>
        <p:nvSpPr>
          <p:cNvPr id="245" name="Google Shape;245;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48" name="Google Shape;248;p4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print the product of first 10 natural numbers.</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9" name="Google Shape;249;p41"/>
          <p:cNvSpPr txBox="1"/>
          <p:nvPr/>
        </p:nvSpPr>
        <p:spPr>
          <a:xfrm>
            <a:off x="1552975" y="4694175"/>
            <a:ext cx="5771700" cy="36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1"/>
          <p:cNvSpPr txBox="1"/>
          <p:nvPr/>
        </p:nvSpPr>
        <p:spPr>
          <a:xfrm>
            <a:off x="1588550" y="4589175"/>
            <a:ext cx="5890200" cy="33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Java Code: While Loop</a:t>
            </a:r>
            <a:endParaRPr sz="2400" b="1" i="0" u="none" strike="noStrike" cap="none">
              <a:solidFill>
                <a:srgbClr val="4C1130"/>
              </a:solidFill>
              <a:latin typeface="Calibri"/>
              <a:ea typeface="Calibri"/>
              <a:cs typeface="Calibri"/>
              <a:sym typeface="Calibri"/>
            </a:endParaRPr>
          </a:p>
        </p:txBody>
      </p:sp>
      <p:sp>
        <p:nvSpPr>
          <p:cNvPr id="251" name="Google Shape;251;p4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pic>
        <p:nvPicPr>
          <p:cNvPr id="252" name="Google Shape;252;p41"/>
          <p:cNvPicPr preferRelativeResize="0"/>
          <p:nvPr/>
        </p:nvPicPr>
        <p:blipFill rotWithShape="1">
          <a:blip r:embed="rId3">
            <a:alphaModFix/>
          </a:blip>
          <a:srcRect l="15059" t="18287" r="55739" b="50001"/>
          <a:stretch/>
        </p:blipFill>
        <p:spPr>
          <a:xfrm>
            <a:off x="2485025" y="2087700"/>
            <a:ext cx="4097249" cy="250147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3854971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6"/>
        <p:cNvGrpSpPr/>
        <p:nvPr/>
      </p:nvGrpSpPr>
      <p:grpSpPr>
        <a:xfrm>
          <a:off x="0" y="0"/>
          <a:ext cx="0" cy="0"/>
          <a:chOff x="0" y="0"/>
          <a:chExt cx="0" cy="0"/>
        </a:xfrm>
      </p:grpSpPr>
      <p:sp>
        <p:nvSpPr>
          <p:cNvPr id="257" name="Google Shape;257;p42"/>
          <p:cNvSpPr txBox="1"/>
          <p:nvPr/>
        </p:nvSpPr>
        <p:spPr>
          <a:xfrm>
            <a:off x="583500" y="7982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Integer variables </a:t>
            </a:r>
            <a:r>
              <a:rPr lang="en" sz="2400" b="1" i="0" u="none" strike="noStrike" cap="none">
                <a:solidFill>
                  <a:schemeClr val="dk1"/>
                </a:solidFill>
                <a:latin typeface="Calibri"/>
                <a:ea typeface="Calibri"/>
                <a:cs typeface="Calibri"/>
                <a:sym typeface="Calibri"/>
              </a:rPr>
              <a:t>product </a:t>
            </a:r>
            <a:r>
              <a:rPr lang="en" sz="2400" b="0" i="0" u="none" strike="noStrike" cap="none">
                <a:solidFill>
                  <a:schemeClr val="dk1"/>
                </a:solidFill>
                <a:latin typeface="Calibri"/>
                <a:ea typeface="Calibri"/>
                <a:cs typeface="Calibri"/>
                <a:sym typeface="Calibri"/>
              </a:rPr>
              <a:t>and </a:t>
            </a:r>
            <a:r>
              <a:rPr lang="en" sz="2400" b="1" i="0" u="none" strike="noStrike" cap="none">
                <a:solidFill>
                  <a:schemeClr val="dk1"/>
                </a:solidFill>
                <a:latin typeface="Calibri"/>
                <a:ea typeface="Calibri"/>
                <a:cs typeface="Calibri"/>
                <a:sym typeface="Calibri"/>
              </a:rPr>
              <a:t>num </a:t>
            </a:r>
            <a:r>
              <a:rPr lang="en" sz="2400" b="0" i="0" u="none" strike="noStrike" cap="none">
                <a:solidFill>
                  <a:schemeClr val="dk1"/>
                </a:solidFill>
                <a:latin typeface="Calibri"/>
                <a:ea typeface="Calibri"/>
                <a:cs typeface="Calibri"/>
                <a:sym typeface="Calibri"/>
              </a:rPr>
              <a:t>are initialized to 1.</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program enters the while loop. Value of product gets updated each time the loop runs.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is </a:t>
            </a:r>
            <a:r>
              <a:rPr lang="en" sz="2400" b="1" i="0" u="none" strike="noStrike" cap="none">
                <a:solidFill>
                  <a:schemeClr val="dk1"/>
                </a:solidFill>
                <a:latin typeface="Calibri"/>
                <a:ea typeface="Calibri"/>
                <a:cs typeface="Calibri"/>
                <a:sym typeface="Calibri"/>
              </a:rPr>
              <a:t>multiplied with num </a:t>
            </a:r>
            <a:r>
              <a:rPr lang="en" sz="2400" b="0" i="0" u="none" strike="noStrike" cap="none">
                <a:solidFill>
                  <a:schemeClr val="dk1"/>
                </a:solidFill>
                <a:latin typeface="Calibri"/>
                <a:ea typeface="Calibri"/>
                <a:cs typeface="Calibri"/>
                <a:sym typeface="Calibri"/>
              </a:rPr>
              <a:t>and then the </a:t>
            </a:r>
            <a:r>
              <a:rPr lang="en" sz="2400" b="1" i="0" u="none" strike="noStrike" cap="none">
                <a:solidFill>
                  <a:schemeClr val="dk1"/>
                </a:solidFill>
                <a:latin typeface="Calibri"/>
                <a:ea typeface="Calibri"/>
                <a:cs typeface="Calibri"/>
                <a:sym typeface="Calibri"/>
              </a:rPr>
              <a:t>value is stored in product itself</a:t>
            </a:r>
            <a:r>
              <a:rPr lang="en" sz="2400" b="0" i="0" u="none" strike="noStrike" cap="none">
                <a:solidFill>
                  <a:schemeClr val="dk1"/>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8" name="Google Shape;258;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61" name="Google Shape;261;p4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97293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2"/>
        <p:cNvGrpSpPr/>
        <p:nvPr/>
      </p:nvGrpSpPr>
      <p:grpSpPr>
        <a:xfrm>
          <a:off x="0" y="0"/>
          <a:ext cx="0" cy="0"/>
          <a:chOff x="0" y="0"/>
          <a:chExt cx="0" cy="0"/>
        </a:xfrm>
      </p:grpSpPr>
      <p:sp>
        <p:nvSpPr>
          <p:cNvPr id="153" name="Google Shape;153;p3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4" name="Google Shape;154;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p3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cxnSp>
        <p:nvCxnSpPr>
          <p:cNvPr id="156" name="Google Shape;156;p32"/>
          <p:cNvCxnSpPr>
            <a:stCxn id="157" idx="2"/>
          </p:cNvCxnSpPr>
          <p:nvPr/>
        </p:nvCxnSpPr>
        <p:spPr>
          <a:xfrm flipH="1">
            <a:off x="6448975" y="2250750"/>
            <a:ext cx="882900" cy="854400"/>
          </a:xfrm>
          <a:prstGeom prst="straightConnector1">
            <a:avLst/>
          </a:prstGeom>
          <a:noFill/>
          <a:ln w="9525" cap="flat" cmpd="sng">
            <a:solidFill>
              <a:schemeClr val="dk2"/>
            </a:solidFill>
            <a:prstDash val="solid"/>
            <a:round/>
            <a:headEnd type="none" w="sm" len="sm"/>
            <a:tailEnd type="triangle" w="med" len="med"/>
          </a:ln>
        </p:spPr>
      </p:cxnSp>
      <p:cxnSp>
        <p:nvCxnSpPr>
          <p:cNvPr id="158" name="Google Shape;158;p32"/>
          <p:cNvCxnSpPr>
            <a:stCxn id="157" idx="2"/>
          </p:cNvCxnSpPr>
          <p:nvPr/>
        </p:nvCxnSpPr>
        <p:spPr>
          <a:xfrm>
            <a:off x="7331875" y="2250750"/>
            <a:ext cx="906600" cy="807000"/>
          </a:xfrm>
          <a:prstGeom prst="straightConnector1">
            <a:avLst/>
          </a:prstGeom>
          <a:noFill/>
          <a:ln w="9525" cap="flat" cmpd="sng">
            <a:solidFill>
              <a:schemeClr val="dk2"/>
            </a:solidFill>
            <a:prstDash val="solid"/>
            <a:round/>
            <a:headEnd type="none" w="sm" len="sm"/>
            <a:tailEnd type="triangle" w="med" len="med"/>
          </a:ln>
        </p:spPr>
      </p:cxnSp>
      <p:sp>
        <p:nvSpPr>
          <p:cNvPr id="159" name="Google Shape;159;p32"/>
          <p:cNvSpPr txBox="1"/>
          <p:nvPr/>
        </p:nvSpPr>
        <p:spPr>
          <a:xfrm>
            <a:off x="507300" y="14350"/>
            <a:ext cx="64581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Conditional Statements</a:t>
            </a:r>
            <a:endParaRPr sz="3000" b="1" i="0" u="none" strike="noStrike" cap="none">
              <a:solidFill>
                <a:srgbClr val="FFFFFF"/>
              </a:solidFill>
              <a:latin typeface="Calibri"/>
              <a:ea typeface="Calibri"/>
              <a:cs typeface="Calibri"/>
              <a:sym typeface="Calibri"/>
            </a:endParaRPr>
          </a:p>
        </p:txBody>
      </p:sp>
      <p:sp>
        <p:nvSpPr>
          <p:cNvPr id="160" name="Google Shape;160;p32"/>
          <p:cNvSpPr txBox="1"/>
          <p:nvPr/>
        </p:nvSpPr>
        <p:spPr>
          <a:xfrm>
            <a:off x="414300" y="890375"/>
            <a:ext cx="87297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For example</a:t>
            </a:r>
            <a:r>
              <a:rPr lang="en" sz="2400" b="1" i="0" u="none" strike="noStrike" cap="none">
                <a:solidFill>
                  <a:srgbClr val="000000"/>
                </a:solidFill>
                <a:latin typeface="Calibri"/>
                <a:ea typeface="Calibri"/>
                <a:cs typeface="Calibri"/>
                <a:sym typeface="Calibri"/>
              </a:rPr>
              <a:t>: </a:t>
            </a:r>
            <a:r>
              <a:rPr lang="en" sz="2400" b="0" i="0" u="none" strike="noStrike" cap="none">
                <a:solidFill>
                  <a:srgbClr val="000000"/>
                </a:solidFill>
                <a:latin typeface="Calibri"/>
                <a:ea typeface="Calibri"/>
                <a:cs typeface="Calibri"/>
                <a:sym typeface="Calibri"/>
              </a:rPr>
              <a:t>Is the switch on?</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yes: the bulb glows.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no: the bulb does not glow.</a:t>
            </a:r>
            <a:r>
              <a:rPr lang="en" sz="2400" b="1" i="0" u="none" strike="noStrike" cap="none">
                <a:solidFill>
                  <a:srgbClr val="4C1130"/>
                </a:solidFill>
                <a:latin typeface="Calibri"/>
                <a:ea typeface="Calibri"/>
                <a:cs typeface="Calibri"/>
                <a:sym typeface="Calibri"/>
              </a:rPr>
              <a:t> </a:t>
            </a:r>
            <a:endParaRPr sz="2400" b="1" i="0" u="none" strike="noStrike" cap="none">
              <a:solidFill>
                <a:srgbClr val="4C1130"/>
              </a:solidFill>
              <a:latin typeface="Calibri"/>
              <a:ea typeface="Calibri"/>
              <a:cs typeface="Calibri"/>
              <a:sym typeface="Calibri"/>
            </a:endParaRPr>
          </a:p>
          <a:p>
            <a:pPr marL="1828800" marR="0" lvl="0" indent="45720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a:t>
            </a:r>
            <a:endParaRPr sz="2400" b="1"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4C1130"/>
                </a:solidFill>
                <a:latin typeface="Calibri"/>
                <a:ea typeface="Calibri"/>
                <a:cs typeface="Calibri"/>
                <a:sym typeface="Calibri"/>
              </a:rPr>
              <a:t>                                                                               </a:t>
            </a:r>
            <a:r>
              <a:rPr lang="en" sz="1400" b="1" i="0" u="none" strike="noStrike" cap="none">
                <a:solidFill>
                  <a:srgbClr val="4C1130"/>
                </a:solidFill>
                <a:latin typeface="Calibri"/>
                <a:ea typeface="Calibri"/>
                <a:cs typeface="Calibri"/>
                <a:sym typeface="Calibri"/>
              </a:rPr>
              <a:t>BULB GLOWS          BULB DOES NOT GLOW</a:t>
            </a:r>
            <a:endParaRPr sz="1400" b="1" i="0" u="none" strike="noStrike" cap="none">
              <a:solidFill>
                <a:srgbClr val="4C113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So again, glowing of bulb depends on whether the condition that switch is on is true or not.</a:t>
            </a:r>
            <a:endParaRPr sz="2400" b="0" i="0" u="none" strike="noStrike" cap="none">
              <a:solidFill>
                <a:srgbClr val="000000"/>
              </a:solidFill>
              <a:latin typeface="Calibri"/>
              <a:ea typeface="Calibri"/>
              <a:cs typeface="Calibri"/>
              <a:sym typeface="Calibri"/>
            </a:endParaRPr>
          </a:p>
          <a:p>
            <a:pPr marL="1828800" marR="0" lvl="0" indent="45720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1828800" marR="0" lvl="0" indent="45720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7" name="Google Shape;157;p32"/>
          <p:cNvSpPr/>
          <p:nvPr/>
        </p:nvSpPr>
        <p:spPr>
          <a:xfrm>
            <a:off x="6508225" y="1540650"/>
            <a:ext cx="1647300" cy="71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4C1130"/>
                </a:solidFill>
                <a:latin typeface="Arial"/>
                <a:ea typeface="Arial"/>
                <a:cs typeface="Arial"/>
                <a:sym typeface="Arial"/>
              </a:rPr>
              <a:t>SWITCH </a:t>
            </a:r>
            <a:endParaRPr sz="1900" b="1" i="0" u="none" strike="noStrike" cap="none">
              <a:solidFill>
                <a:srgbClr val="4C113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900"/>
              <a:buFont typeface="Arial"/>
              <a:buNone/>
            </a:pPr>
            <a:r>
              <a:rPr lang="en" sz="1900" b="1" i="0" u="none" strike="noStrike" cap="none">
                <a:solidFill>
                  <a:srgbClr val="4C1130"/>
                </a:solidFill>
                <a:latin typeface="Arial"/>
                <a:ea typeface="Arial"/>
                <a:cs typeface="Arial"/>
                <a:sym typeface="Arial"/>
              </a:rPr>
              <a:t>BOARD</a:t>
            </a:r>
            <a:endParaRPr sz="1900" b="1" i="0" u="none" strike="noStrike" cap="none">
              <a:solidFill>
                <a:srgbClr val="4C1130"/>
              </a:solidFill>
              <a:latin typeface="Arial"/>
              <a:ea typeface="Arial"/>
              <a:cs typeface="Arial"/>
              <a:sym typeface="Arial"/>
            </a:endParaRPr>
          </a:p>
        </p:txBody>
      </p:sp>
      <p:sp>
        <p:nvSpPr>
          <p:cNvPr id="161" name="Google Shape;161;p32"/>
          <p:cNvSpPr txBox="1"/>
          <p:nvPr/>
        </p:nvSpPr>
        <p:spPr>
          <a:xfrm>
            <a:off x="6211550" y="2501475"/>
            <a:ext cx="2431200" cy="24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4C1130"/>
                </a:solidFill>
                <a:latin typeface="Calibri"/>
                <a:ea typeface="Calibri"/>
                <a:cs typeface="Calibri"/>
                <a:sym typeface="Calibri"/>
              </a:rPr>
              <a:t>ON                                     OFF</a:t>
            </a:r>
            <a:endParaRPr sz="1400" b="1" i="0" u="none" strike="noStrike" cap="none">
              <a:solidFill>
                <a:srgbClr val="4C113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sp>
        <p:nvSpPr>
          <p:cNvPr id="266" name="Google Shape;266;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 name="Google Shape;267;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 name="Google Shape;268;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69" name="Google Shape;269;p4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num is incremented by 1 in each iteration so that </a:t>
            </a:r>
            <a:r>
              <a:rPr lang="en" sz="2400" b="1" i="0" u="none" strike="noStrike" cap="none">
                <a:solidFill>
                  <a:schemeClr val="dk1"/>
                </a:solidFill>
                <a:latin typeface="Calibri"/>
                <a:ea typeface="Calibri"/>
                <a:cs typeface="Calibri"/>
                <a:sym typeface="Calibri"/>
              </a:rPr>
              <a:t>product is multiplied to every natural number from 1 to 10</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way when the </a:t>
            </a:r>
            <a:r>
              <a:rPr lang="en" sz="2400" b="1" i="0" u="none" strike="noStrike" cap="none">
                <a:solidFill>
                  <a:schemeClr val="dk1"/>
                </a:solidFill>
                <a:latin typeface="Calibri"/>
                <a:ea typeface="Calibri"/>
                <a:cs typeface="Calibri"/>
                <a:sym typeface="Calibri"/>
              </a:rPr>
              <a:t>value of num reaches 11</a:t>
            </a:r>
            <a:r>
              <a:rPr lang="en" sz="2400" b="0" i="0" u="none" strike="noStrike" cap="none">
                <a:solidFill>
                  <a:schemeClr val="dk1"/>
                </a:solidFill>
                <a:latin typeface="Calibri"/>
                <a:ea typeface="Calibri"/>
                <a:cs typeface="Calibri"/>
                <a:sym typeface="Calibri"/>
              </a:rPr>
              <a:t>, the program comes out of the loop and the value of product variable equals to the product of first 10 natural numbers.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Then value of </a:t>
            </a:r>
            <a:r>
              <a:rPr lang="en" sz="2400" b="1" i="0" u="none" strike="noStrike" cap="none">
                <a:solidFill>
                  <a:schemeClr val="dk1"/>
                </a:solidFill>
                <a:latin typeface="Calibri"/>
                <a:ea typeface="Calibri"/>
                <a:cs typeface="Calibri"/>
                <a:sym typeface="Calibri"/>
              </a:rPr>
              <a:t>product is printed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70" name="Google Shape;270;p4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536620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sp>
        <p:nvSpPr>
          <p:cNvPr id="275" name="Google Shape;275;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 name="Google Shape;276;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44"/>
          <p:cNvSpPr txBox="1"/>
          <p:nvPr/>
        </p:nvSpPr>
        <p:spPr>
          <a:xfrm>
            <a:off x="507300" y="14350"/>
            <a:ext cx="3483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Infinite while Loop</a:t>
            </a:r>
            <a:endParaRPr sz="3000" b="1" i="0" u="none" strike="noStrike" cap="none">
              <a:solidFill>
                <a:srgbClr val="FFFFFF"/>
              </a:solidFill>
              <a:latin typeface="Calibri"/>
              <a:ea typeface="Calibri"/>
              <a:cs typeface="Calibri"/>
              <a:sym typeface="Calibri"/>
            </a:endParaRPr>
          </a:p>
        </p:txBody>
      </p:sp>
      <p:sp>
        <p:nvSpPr>
          <p:cNvPr id="278" name="Google Shape;278;p4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79" name="Google Shape;279;p44"/>
          <p:cNvPicPr preferRelativeResize="0"/>
          <p:nvPr/>
        </p:nvPicPr>
        <p:blipFill rotWithShape="1">
          <a:blip r:embed="rId3">
            <a:alphaModFix/>
          </a:blip>
          <a:srcRect l="40701" t="21433" r="36616" b="48134"/>
          <a:stretch/>
        </p:blipFill>
        <p:spPr>
          <a:xfrm>
            <a:off x="2931200" y="1798325"/>
            <a:ext cx="3185724" cy="2403176"/>
          </a:xfrm>
          <a:prstGeom prst="rect">
            <a:avLst/>
          </a:prstGeom>
          <a:noFill/>
          <a:ln w="38100" cap="flat" cmpd="sng">
            <a:solidFill>
              <a:srgbClr val="0000FF"/>
            </a:solidFill>
            <a:prstDash val="solid"/>
            <a:round/>
            <a:headEnd type="none" w="sm" len="sm"/>
            <a:tailEnd type="none" w="sm" len="sm"/>
          </a:ln>
        </p:spPr>
      </p:pic>
      <p:sp>
        <p:nvSpPr>
          <p:cNvPr id="280" name="Google Shape;280;p44"/>
          <p:cNvSpPr txBox="1"/>
          <p:nvPr/>
        </p:nvSpPr>
        <p:spPr>
          <a:xfrm>
            <a:off x="2567100" y="4563800"/>
            <a:ext cx="3899100" cy="33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 sz="2100" b="1" i="0" u="none" strike="noStrike" cap="none">
                <a:solidFill>
                  <a:srgbClr val="4C1130"/>
                </a:solidFill>
                <a:latin typeface="Arial"/>
                <a:ea typeface="Arial"/>
                <a:cs typeface="Arial"/>
                <a:sym typeface="Arial"/>
              </a:rPr>
              <a:t>Infinite while Loop: Example</a:t>
            </a:r>
            <a:endParaRPr sz="2100" b="1" i="0" u="none" strike="noStrike" cap="none">
              <a:solidFill>
                <a:srgbClr val="4C1130"/>
              </a:solidFill>
              <a:latin typeface="Arial"/>
              <a:ea typeface="Arial"/>
              <a:cs typeface="Arial"/>
              <a:sym typeface="Arial"/>
            </a:endParaRPr>
          </a:p>
        </p:txBody>
      </p:sp>
    </p:spTree>
    <p:extLst>
      <p:ext uri="{BB962C8B-B14F-4D97-AF65-F5344CB8AC3E}">
        <p14:creationId xmlns:p14="http://schemas.microsoft.com/office/powerpoint/2010/main" val="3457905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4"/>
        <p:cNvGrpSpPr/>
        <p:nvPr/>
      </p:nvGrpSpPr>
      <p:grpSpPr>
        <a:xfrm>
          <a:off x="0" y="0"/>
          <a:ext cx="0" cy="0"/>
          <a:chOff x="0" y="0"/>
          <a:chExt cx="0" cy="0"/>
        </a:xfrm>
      </p:grpSpPr>
      <p:sp>
        <p:nvSpPr>
          <p:cNvPr id="285" name="Google Shape;285;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 name="Google Shape;286;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 name="Google Shape;287;p4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88" name="Google Shape;288;p4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Infinite while loop condition can also occur when the </a:t>
            </a:r>
            <a:r>
              <a:rPr lang="en" sz="2400" b="1" i="0" u="none" strike="noStrike" cap="none">
                <a:solidFill>
                  <a:schemeClr val="dk1"/>
                </a:solidFill>
                <a:latin typeface="Calibri"/>
                <a:ea typeface="Calibri"/>
                <a:cs typeface="Calibri"/>
                <a:sym typeface="Calibri"/>
              </a:rPr>
              <a:t>condition of the loop remains satisfied forever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Like in this code, the condition is that the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value of </a:t>
            </a:r>
            <a:r>
              <a:rPr lang="en" sz="2400" b="1" i="0" u="none" strike="noStrike" cap="none">
                <a:solidFill>
                  <a:schemeClr val="dk1"/>
                </a:solidFill>
                <a:latin typeface="Calibri"/>
                <a:ea typeface="Calibri"/>
                <a:cs typeface="Calibri"/>
                <a:sym typeface="Calibri"/>
              </a:rPr>
              <a:t>variable x </a:t>
            </a:r>
            <a:r>
              <a:rPr lang="en" sz="2400" b="0" i="0" u="none" strike="noStrike" cap="none">
                <a:solidFill>
                  <a:schemeClr val="dk1"/>
                </a:solidFill>
                <a:latin typeface="Calibri"/>
                <a:ea typeface="Calibri"/>
                <a:cs typeface="Calibri"/>
                <a:sym typeface="Calibri"/>
              </a:rPr>
              <a:t>should be either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greater than equal to zero or less than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zero which is </a:t>
            </a:r>
            <a:r>
              <a:rPr lang="en" sz="2400" b="1" i="0" u="none" strike="noStrike" cap="none">
                <a:solidFill>
                  <a:schemeClr val="dk1"/>
                </a:solidFill>
                <a:latin typeface="Calibri"/>
                <a:ea typeface="Calibri"/>
                <a:cs typeface="Calibri"/>
                <a:sym typeface="Calibri"/>
              </a:rPr>
              <a:t>true for all values of x</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value of x will be printed </a:t>
            </a:r>
            <a:r>
              <a:rPr lang="en" sz="2400" b="1" i="0" u="none" strike="noStrike" cap="none">
                <a:solidFill>
                  <a:schemeClr val="dk1"/>
                </a:solidFill>
                <a:latin typeface="Calibri"/>
                <a:ea typeface="Calibri"/>
                <a:cs typeface="Calibri"/>
                <a:sym typeface="Calibri"/>
              </a:rPr>
              <a:t>infinite number of times</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89" name="Google Shape;289;p45"/>
          <p:cNvSpPr txBox="1"/>
          <p:nvPr/>
        </p:nvSpPr>
        <p:spPr>
          <a:xfrm>
            <a:off x="507300" y="14350"/>
            <a:ext cx="34836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Infinite while Loop</a:t>
            </a:r>
            <a:endParaRPr sz="3000" b="1" i="0" u="none" strike="noStrike" cap="none">
              <a:solidFill>
                <a:srgbClr val="FFFFFF"/>
              </a:solidFill>
              <a:latin typeface="Calibri"/>
              <a:ea typeface="Calibri"/>
              <a:cs typeface="Calibri"/>
              <a:sym typeface="Calibri"/>
            </a:endParaRPr>
          </a:p>
        </p:txBody>
      </p:sp>
      <p:pic>
        <p:nvPicPr>
          <p:cNvPr id="290" name="Google Shape;290;p45" descr="Businesswoman shows sign of infinity on the background of the city. The concept of unlimited Internet."/>
          <p:cNvPicPr preferRelativeResize="0"/>
          <p:nvPr/>
        </p:nvPicPr>
        <p:blipFill rotWithShape="1">
          <a:blip r:embed="rId3">
            <a:alphaModFix/>
          </a:blip>
          <a:srcRect/>
          <a:stretch/>
        </p:blipFill>
        <p:spPr>
          <a:xfrm>
            <a:off x="6419600" y="2409925"/>
            <a:ext cx="2654175" cy="1601350"/>
          </a:xfrm>
          <a:prstGeom prst="rect">
            <a:avLst/>
          </a:prstGeom>
          <a:noFill/>
          <a:ln>
            <a:noFill/>
          </a:ln>
        </p:spPr>
      </p:pic>
    </p:spTree>
    <p:extLst>
      <p:ext uri="{BB962C8B-B14F-4D97-AF65-F5344CB8AC3E}">
        <p14:creationId xmlns:p14="http://schemas.microsoft.com/office/powerpoint/2010/main" val="37197287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4"/>
        <p:cNvGrpSpPr/>
        <p:nvPr/>
      </p:nvGrpSpPr>
      <p:grpSpPr>
        <a:xfrm>
          <a:off x="0" y="0"/>
          <a:ext cx="0" cy="0"/>
          <a:chOff x="0" y="0"/>
          <a:chExt cx="0" cy="0"/>
        </a:xfrm>
      </p:grpSpPr>
      <p:sp>
        <p:nvSpPr>
          <p:cNvPr id="295" name="Google Shape;295;p4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Let us now look at another kind of loop, the </a:t>
            </a:r>
            <a:r>
              <a:rPr lang="en" sz="2400" b="0" i="0" u="none" strike="noStrike" cap="none">
                <a:solidFill>
                  <a:schemeClr val="dk1"/>
                </a:solidFill>
                <a:highlight>
                  <a:srgbClr val="FFFF00"/>
                </a:highlight>
                <a:latin typeface="Calibri"/>
                <a:ea typeface="Calibri"/>
                <a:cs typeface="Calibri"/>
                <a:sym typeface="Calibri"/>
              </a:rPr>
              <a:t>for loop</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Syntax</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for(</a:t>
            </a:r>
            <a:r>
              <a:rPr lang="en" sz="1900" b="1" i="0" u="none" strike="noStrike" cap="none">
                <a:solidFill>
                  <a:srgbClr val="FF0000"/>
                </a:solidFill>
                <a:latin typeface="Courier New"/>
                <a:ea typeface="Courier New"/>
                <a:cs typeface="Courier New"/>
                <a:sym typeface="Courier New"/>
              </a:rPr>
              <a:t>__</a:t>
            </a:r>
            <a:r>
              <a:rPr lang="en" sz="1900" b="1" i="0" u="none" strike="noStrike" cap="none">
                <a:solidFill>
                  <a:schemeClr val="dk1"/>
                </a:solidFill>
                <a:latin typeface="Courier New"/>
                <a:ea typeface="Courier New"/>
                <a:cs typeface="Courier New"/>
                <a:sym typeface="Courier New"/>
              </a:rPr>
              <a:t>;</a:t>
            </a:r>
            <a:r>
              <a:rPr lang="en" sz="1900" b="1" i="0" u="none" strike="noStrike" cap="none">
                <a:solidFill>
                  <a:srgbClr val="0000FF"/>
                </a:solidFill>
                <a:latin typeface="Courier New"/>
                <a:ea typeface="Courier New"/>
                <a:cs typeface="Courier New"/>
                <a:sym typeface="Courier New"/>
              </a:rPr>
              <a:t>__</a:t>
            </a:r>
            <a:r>
              <a:rPr lang="en" sz="1900" b="1" i="0" u="none" strike="noStrike" cap="none">
                <a:solidFill>
                  <a:schemeClr val="dk1"/>
                </a:solidFill>
                <a:latin typeface="Courier New"/>
                <a:ea typeface="Courier New"/>
                <a:cs typeface="Courier New"/>
                <a:sym typeface="Courier New"/>
              </a:rPr>
              <a:t>;</a:t>
            </a:r>
            <a:r>
              <a:rPr lang="en" sz="1900" b="1" i="0" u="none" strike="noStrike" cap="none">
                <a:solidFill>
                  <a:srgbClr val="FF00FF"/>
                </a:solidFill>
                <a:latin typeface="Courier New"/>
                <a:ea typeface="Courier New"/>
                <a:cs typeface="Courier New"/>
                <a:sym typeface="Courier New"/>
              </a:rPr>
              <a:t>__</a:t>
            </a:r>
            <a:r>
              <a:rPr lang="en" sz="1900" b="1" i="0" u="none" strike="noStrike" cap="none">
                <a:solidFill>
                  <a:schemeClr val="dk1"/>
                </a:solidFill>
                <a:latin typeface="Courier New"/>
                <a:ea typeface="Courier New"/>
                <a:cs typeface="Courier New"/>
                <a:sym typeface="Courier New"/>
              </a:rPr>
              <a:t>;) </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                        </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code...</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96" name="Google Shape;296;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7" name="Google Shape;297;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4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pic>
        <p:nvPicPr>
          <p:cNvPr id="299" name="Google Shape;299;p46" descr="Close up of hands contemporary website developer man typing and writing code for program website and working with partner in office."/>
          <p:cNvPicPr preferRelativeResize="0"/>
          <p:nvPr/>
        </p:nvPicPr>
        <p:blipFill rotWithShape="1">
          <a:blip r:embed="rId3">
            <a:alphaModFix/>
          </a:blip>
          <a:srcRect/>
          <a:stretch/>
        </p:blipFill>
        <p:spPr>
          <a:xfrm>
            <a:off x="5435250" y="2092275"/>
            <a:ext cx="3049100" cy="2134375"/>
          </a:xfrm>
          <a:prstGeom prst="rect">
            <a:avLst/>
          </a:prstGeom>
          <a:noFill/>
          <a:ln>
            <a:noFill/>
          </a:ln>
        </p:spPr>
      </p:pic>
    </p:spTree>
    <p:extLst>
      <p:ext uri="{BB962C8B-B14F-4D97-AF65-F5344CB8AC3E}">
        <p14:creationId xmlns:p14="http://schemas.microsoft.com/office/powerpoint/2010/main" val="4183819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3"/>
        <p:cNvGrpSpPr/>
        <p:nvPr/>
      </p:nvGrpSpPr>
      <p:grpSpPr>
        <a:xfrm>
          <a:off x="0" y="0"/>
          <a:ext cx="0" cy="0"/>
          <a:chOff x="0" y="0"/>
          <a:chExt cx="0" cy="0"/>
        </a:xfrm>
      </p:grpSpPr>
      <p:sp>
        <p:nvSpPr>
          <p:cNvPr id="304" name="Google Shape;304;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5" name="Google Shape;305;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6" name="Google Shape;306;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7" name="Google Shape;307;p47"/>
          <p:cNvSpPr txBox="1"/>
          <p:nvPr/>
        </p:nvSpPr>
        <p:spPr>
          <a:xfrm>
            <a:off x="583500" y="1103050"/>
            <a:ext cx="83121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chemeClr val="dk1"/>
                </a:solidFill>
                <a:latin typeface="Calibri"/>
                <a:ea typeface="Calibri"/>
                <a:cs typeface="Calibri"/>
                <a:sym typeface="Calibri"/>
              </a:rPr>
              <a:t>Initialization of the variable is done here</a:t>
            </a:r>
            <a:r>
              <a:rPr lang="en" sz="2400" b="1" i="0" u="none" strike="noStrike" cap="none">
                <a:solidFill>
                  <a:schemeClr val="dk1"/>
                </a:solidFill>
                <a:latin typeface="Calibri"/>
                <a:ea typeface="Calibri"/>
                <a:cs typeface="Calibri"/>
                <a:sym typeface="Calibri"/>
              </a:rPr>
              <a:t> </a:t>
            </a:r>
            <a:r>
              <a:rPr lang="en" sz="2400" b="1" i="0" u="none" strike="noStrike" cap="none">
                <a:solidFill>
                  <a:srgbClr val="FF0000"/>
                </a:solidFill>
                <a:latin typeface="Calibri"/>
                <a:ea typeface="Calibri"/>
                <a:cs typeface="Calibri"/>
                <a:sym typeface="Calibri"/>
              </a:rPr>
              <a:t>__</a:t>
            </a:r>
            <a:endParaRPr sz="2400" b="1" i="0" u="none" strike="noStrike" cap="none">
              <a:solidFill>
                <a:srgbClr val="FF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eg</a:t>
            </a:r>
            <a:r>
              <a:rPr lang="en" sz="2400" b="1" i="0" u="none" strike="noStrike" cap="none">
                <a:solidFill>
                  <a:srgbClr val="000000"/>
                </a:solidFill>
                <a:latin typeface="Calibri"/>
                <a:ea typeface="Calibri"/>
                <a:cs typeface="Calibri"/>
                <a:sym typeface="Calibri"/>
              </a:rPr>
              <a:t>:</a:t>
            </a:r>
            <a:r>
              <a:rPr lang="en" sz="1900" b="1" i="0" u="none" strike="noStrike" cap="none">
                <a:solidFill>
                  <a:srgbClr val="FF0000"/>
                </a:solidFill>
                <a:latin typeface="Courier New"/>
                <a:ea typeface="Courier New"/>
                <a:cs typeface="Courier New"/>
                <a:sym typeface="Courier New"/>
              </a:rPr>
              <a:t> int i=0 </a:t>
            </a:r>
            <a:r>
              <a:rPr lang="en" sz="1900" b="0" i="0" u="none" strike="noStrike" cap="none">
                <a:solidFill>
                  <a:srgbClr val="000000"/>
                </a:solidFill>
                <a:latin typeface="Courier New"/>
                <a:ea typeface="Courier New"/>
                <a:cs typeface="Courier New"/>
                <a:sym typeface="Courier New"/>
              </a:rPr>
              <a:t>// value of i is 0 initially.</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rgbClr val="FF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Condition for the loop is given here</a:t>
            </a:r>
            <a:r>
              <a:rPr lang="en" sz="2400" b="1" i="0" u="none" strike="noStrike" cap="none">
                <a:solidFill>
                  <a:srgbClr val="000000"/>
                </a:solidFill>
                <a:latin typeface="Calibri"/>
                <a:ea typeface="Calibri"/>
                <a:cs typeface="Calibri"/>
                <a:sym typeface="Calibri"/>
              </a:rPr>
              <a:t> </a:t>
            </a:r>
            <a:r>
              <a:rPr lang="en" sz="2400" b="1" i="0" u="none" strike="noStrike" cap="none">
                <a:solidFill>
                  <a:srgbClr val="0000FF"/>
                </a:solidFill>
                <a:latin typeface="Calibri"/>
                <a:ea typeface="Calibri"/>
                <a:cs typeface="Calibri"/>
                <a:sym typeface="Calibri"/>
              </a:rPr>
              <a:t>__</a:t>
            </a:r>
            <a:endParaRPr sz="2400" b="1" i="0" u="none" strike="noStrike" cap="none">
              <a:solidFill>
                <a:srgbClr val="0000FF"/>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eg:</a:t>
            </a:r>
            <a:r>
              <a:rPr lang="en" sz="1900" b="0" i="0" u="none" strike="noStrike" cap="none">
                <a:solidFill>
                  <a:srgbClr val="000000"/>
                </a:solidFill>
                <a:latin typeface="Courier New"/>
                <a:ea typeface="Courier New"/>
                <a:cs typeface="Courier New"/>
                <a:sym typeface="Courier New"/>
              </a:rPr>
              <a:t> </a:t>
            </a:r>
            <a:r>
              <a:rPr lang="en" sz="1900" b="1" i="0" u="none" strike="noStrike" cap="none">
                <a:solidFill>
                  <a:srgbClr val="0000FF"/>
                </a:solidFill>
                <a:latin typeface="Courier New"/>
                <a:ea typeface="Courier New"/>
                <a:cs typeface="Courier New"/>
                <a:sym typeface="Courier New"/>
              </a:rPr>
              <a:t>i&lt;10 </a:t>
            </a:r>
            <a:r>
              <a:rPr lang="en" sz="1900" b="0" i="0" u="none" strike="noStrike" cap="none">
                <a:solidFill>
                  <a:srgbClr val="000000"/>
                </a:solidFill>
                <a:latin typeface="Courier New"/>
                <a:ea typeface="Courier New"/>
                <a:cs typeface="Courier New"/>
                <a:sym typeface="Courier New"/>
              </a:rPr>
              <a:t>// Program will be in loop as long as</a:t>
            </a:r>
            <a:endParaRPr sz="1900" b="0" i="0" u="none" strike="noStrike" cap="none">
              <a:solidFill>
                <a:srgbClr val="000000"/>
              </a:solidFill>
              <a:latin typeface="Courier New"/>
              <a:ea typeface="Courier New"/>
              <a:cs typeface="Courier New"/>
              <a:sym typeface="Courier New"/>
            </a:endParaRPr>
          </a:p>
          <a:p>
            <a:pPr marL="1371600" marR="0" lvl="0" indent="457200" algn="l" rtl="0">
              <a:lnSpc>
                <a:spcPct val="115000"/>
              </a:lnSpc>
              <a:spcBef>
                <a:spcPts val="0"/>
              </a:spcBef>
              <a:spcAft>
                <a:spcPts val="0"/>
              </a:spcAft>
              <a:buClr>
                <a:srgbClr val="000000"/>
              </a:buClr>
              <a:buSzPts val="1900"/>
              <a:buFont typeface="Arial"/>
              <a:buNone/>
            </a:pPr>
            <a:r>
              <a:rPr lang="en" sz="1900" b="0" i="0" u="none" strike="noStrike" cap="none">
                <a:solidFill>
                  <a:srgbClr val="000000"/>
                </a:solidFill>
                <a:latin typeface="Courier New"/>
                <a:ea typeface="Courier New"/>
                <a:cs typeface="Courier New"/>
                <a:sym typeface="Courier New"/>
              </a:rPr>
              <a:t>  // this condition remains satisfied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Increment/Decrement is done here </a:t>
            </a:r>
            <a:r>
              <a:rPr lang="en" sz="2400" b="1" i="0" u="none" strike="noStrike" cap="none">
                <a:solidFill>
                  <a:srgbClr val="FF00FF"/>
                </a:solidFill>
                <a:latin typeface="Calibri"/>
                <a:ea typeface="Calibri"/>
                <a:cs typeface="Calibri"/>
                <a:sym typeface="Calibri"/>
              </a:rPr>
              <a:t>__ </a:t>
            </a:r>
            <a:endParaRPr sz="2400" b="1" i="0" u="none" strike="noStrike" cap="none">
              <a:solidFill>
                <a:srgbClr val="FF00FF"/>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eg: </a:t>
            </a:r>
            <a:r>
              <a:rPr lang="en" sz="1900" b="1" i="0" u="none" strike="noStrike" cap="none">
                <a:solidFill>
                  <a:srgbClr val="FF00FF"/>
                </a:solidFill>
                <a:latin typeface="Courier New"/>
                <a:ea typeface="Courier New"/>
                <a:cs typeface="Courier New"/>
                <a:sym typeface="Courier New"/>
              </a:rPr>
              <a:t>i++</a:t>
            </a:r>
            <a:r>
              <a:rPr lang="en" sz="1900" b="0" i="0" u="none" strike="noStrike" cap="none">
                <a:solidFill>
                  <a:srgbClr val="000000"/>
                </a:solidFill>
                <a:latin typeface="Courier New"/>
                <a:ea typeface="Courier New"/>
                <a:cs typeface="Courier New"/>
                <a:sym typeface="Courier New"/>
              </a:rPr>
              <a:t> // This will increment the value of i by 1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08" name="Google Shape;308;p4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013079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2"/>
        <p:cNvGrpSpPr/>
        <p:nvPr/>
      </p:nvGrpSpPr>
      <p:grpSpPr>
        <a:xfrm>
          <a:off x="0" y="0"/>
          <a:ext cx="0" cy="0"/>
          <a:chOff x="0" y="0"/>
          <a:chExt cx="0" cy="0"/>
        </a:xfrm>
      </p:grpSpPr>
      <p:sp>
        <p:nvSpPr>
          <p:cNvPr id="313" name="Google Shape;313;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4" name="Google Shape;314;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5" name="Google Shape;315;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16" name="Google Shape;316;p48"/>
          <p:cNvSpPr txBox="1"/>
          <p:nvPr/>
        </p:nvSpPr>
        <p:spPr>
          <a:xfrm>
            <a:off x="583500" y="10268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Printing Even Numbers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Suppose, you have to print only even numbers present in between 1 to 100.</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a:t>
            </a:r>
            <a:r>
              <a:rPr lang="en" sz="1900" b="1" i="0" u="none" strike="noStrike" cap="none">
                <a:solidFill>
                  <a:schemeClr val="dk1"/>
                </a:solidFill>
                <a:latin typeface="Courier New"/>
                <a:ea typeface="Courier New"/>
                <a:cs typeface="Courier New"/>
                <a:sym typeface="Courier New"/>
              </a:rPr>
              <a:t>Check for all numbers between [1 -100]</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       If even -&gt; Print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       Else -&gt; Do not print</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       Move on to next number </a:t>
            </a:r>
            <a:endParaRPr sz="1900" b="1" i="0" u="none" strike="noStrike" cap="none">
              <a:solidFill>
                <a:schemeClr val="dk1"/>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7" name="Google Shape;317;p4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156628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1"/>
        <p:cNvGrpSpPr/>
        <p:nvPr/>
      </p:nvGrpSpPr>
      <p:grpSpPr>
        <a:xfrm>
          <a:off x="0" y="0"/>
          <a:ext cx="0" cy="0"/>
          <a:chOff x="0" y="0"/>
          <a:chExt cx="0" cy="0"/>
        </a:xfrm>
      </p:grpSpPr>
      <p:sp>
        <p:nvSpPr>
          <p:cNvPr id="322" name="Google Shape;322;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3" name="Google Shape;323;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4" name="Google Shape;324;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5" name="Google Shape;325;p49"/>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Java Code for the for loop: Even Number Example</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for( </a:t>
            </a:r>
            <a:r>
              <a:rPr lang="en" sz="1900" b="1" i="0" u="none" strike="noStrike" cap="none">
                <a:solidFill>
                  <a:srgbClr val="FF0000"/>
                </a:solidFill>
                <a:latin typeface="Courier New"/>
                <a:ea typeface="Courier New"/>
                <a:cs typeface="Courier New"/>
                <a:sym typeface="Courier New"/>
              </a:rPr>
              <a:t>int i=1</a:t>
            </a:r>
            <a:r>
              <a:rPr lang="en" sz="1900" b="1" i="0" u="none" strike="noStrike" cap="none">
                <a:solidFill>
                  <a:schemeClr val="dk1"/>
                </a:solidFill>
                <a:latin typeface="Courier New"/>
                <a:ea typeface="Courier New"/>
                <a:cs typeface="Courier New"/>
                <a:sym typeface="Courier New"/>
              </a:rPr>
              <a:t>; </a:t>
            </a:r>
            <a:r>
              <a:rPr lang="en" sz="1900" b="1" i="0" u="none" strike="noStrike" cap="none">
                <a:solidFill>
                  <a:srgbClr val="0000FF"/>
                </a:solidFill>
                <a:latin typeface="Courier New"/>
                <a:ea typeface="Courier New"/>
                <a:cs typeface="Courier New"/>
                <a:sym typeface="Courier New"/>
              </a:rPr>
              <a:t>i&lt;=100</a:t>
            </a:r>
            <a:r>
              <a:rPr lang="en" sz="1900" b="1" i="0" u="none" strike="noStrike" cap="none">
                <a:solidFill>
                  <a:schemeClr val="dk1"/>
                </a:solidFill>
                <a:latin typeface="Courier New"/>
                <a:ea typeface="Courier New"/>
                <a:cs typeface="Courier New"/>
                <a:sym typeface="Courier New"/>
              </a:rPr>
              <a:t>; </a:t>
            </a:r>
            <a:r>
              <a:rPr lang="en" sz="1900" b="1" i="0" u="none" strike="noStrike" cap="none">
                <a:solidFill>
                  <a:srgbClr val="FF00FF"/>
                </a:solidFill>
                <a:latin typeface="Courier New"/>
                <a:ea typeface="Courier New"/>
                <a:cs typeface="Courier New"/>
                <a:sym typeface="Courier New"/>
              </a:rPr>
              <a:t>i++ </a:t>
            </a:r>
            <a:r>
              <a:rPr lang="en" sz="1900" b="1" i="0" u="none" strike="noStrike" cap="none">
                <a:solidFill>
                  <a:schemeClr val="dk1"/>
                </a:solidFill>
                <a:latin typeface="Courier New"/>
                <a:ea typeface="Courier New"/>
                <a:cs typeface="Courier New"/>
                <a:sym typeface="Courier New"/>
              </a:rPr>
              <a:t>) </a:t>
            </a:r>
            <a:r>
              <a:rPr lang="en" sz="1900" b="1" i="0" u="none" strike="noStrike" cap="none">
                <a:solidFill>
                  <a:srgbClr val="274E13"/>
                </a:solidFill>
                <a:latin typeface="Courier New"/>
                <a:ea typeface="Courier New"/>
                <a:cs typeface="Courier New"/>
                <a:sym typeface="Courier New"/>
              </a:rPr>
              <a:t>{</a:t>
            </a:r>
            <a:endParaRPr sz="1900" b="1" i="0" u="none" strike="noStrike" cap="none">
              <a:solidFill>
                <a:srgbClr val="274E13"/>
              </a:solidFill>
              <a:latin typeface="Courier New"/>
              <a:ea typeface="Courier New"/>
              <a:cs typeface="Courier New"/>
              <a:sym typeface="Courier New"/>
            </a:endParaRPr>
          </a:p>
          <a:p>
            <a:pPr marL="0" marR="0" lvl="0" indent="45720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if( i%2 == 0 )</a:t>
            </a:r>
            <a:endParaRPr sz="1900" b="1" i="0" u="none" strike="noStrike" cap="none">
              <a:solidFill>
                <a:schemeClr val="dk1"/>
              </a:solidFill>
              <a:latin typeface="Courier New"/>
              <a:ea typeface="Courier New"/>
              <a:cs typeface="Courier New"/>
              <a:sym typeface="Courier New"/>
            </a:endParaRPr>
          </a:p>
          <a:p>
            <a:pPr marL="0" marR="0" lvl="0" indent="457200" algn="l" rtl="0">
              <a:lnSpc>
                <a:spcPct val="115000"/>
              </a:lnSpc>
              <a:spcBef>
                <a:spcPts val="0"/>
              </a:spcBef>
              <a:spcAft>
                <a:spcPts val="0"/>
              </a:spcAft>
              <a:buClr>
                <a:srgbClr val="000000"/>
              </a:buClr>
              <a:buSzPts val="1900"/>
              <a:buFont typeface="Arial"/>
              <a:buNone/>
            </a:pPr>
            <a:r>
              <a:rPr lang="en" sz="1900" b="1" i="0" u="none" strike="noStrike" cap="none">
                <a:solidFill>
                  <a:srgbClr val="A64D79"/>
                </a:solidFill>
                <a:latin typeface="Courier New"/>
                <a:ea typeface="Courier New"/>
                <a:cs typeface="Courier New"/>
                <a:sym typeface="Courier New"/>
              </a:rPr>
              <a:t>{</a:t>
            </a:r>
            <a:endParaRPr sz="1900" b="1" i="0" u="none" strike="noStrike" cap="none">
              <a:solidFill>
                <a:srgbClr val="A64D79"/>
              </a:solidFill>
              <a:latin typeface="Courier New"/>
              <a:ea typeface="Courier New"/>
              <a:cs typeface="Courier New"/>
              <a:sym typeface="Courier New"/>
            </a:endParaRPr>
          </a:p>
          <a:p>
            <a:pPr marL="457200" marR="0" lvl="0" indent="457200" algn="l" rtl="0">
              <a:lnSpc>
                <a:spcPct val="115000"/>
              </a:lnSpc>
              <a:spcBef>
                <a:spcPts val="0"/>
              </a:spcBef>
              <a:spcAft>
                <a:spcPts val="0"/>
              </a:spcAft>
              <a:buClr>
                <a:srgbClr val="000000"/>
              </a:buClr>
              <a:buSzPts val="1900"/>
              <a:buFont typeface="Arial"/>
              <a:buNone/>
            </a:pPr>
            <a:r>
              <a:rPr lang="en" sz="1900" b="1" i="0" u="none" strike="noStrike" cap="none">
                <a:solidFill>
                  <a:schemeClr val="dk1"/>
                </a:solidFill>
                <a:latin typeface="Courier New"/>
                <a:ea typeface="Courier New"/>
                <a:cs typeface="Courier New"/>
                <a:sym typeface="Courier New"/>
              </a:rPr>
              <a:t>System.out.print( i );</a:t>
            </a:r>
            <a:endParaRPr sz="1900" b="1" i="0" u="none" strike="noStrike" cap="none">
              <a:solidFill>
                <a:schemeClr val="dk1"/>
              </a:solidFill>
              <a:latin typeface="Courier New"/>
              <a:ea typeface="Courier New"/>
              <a:cs typeface="Courier New"/>
              <a:sym typeface="Courier New"/>
            </a:endParaRPr>
          </a:p>
          <a:p>
            <a:pPr marL="0" marR="0" lvl="0" indent="457200" algn="l" rtl="0">
              <a:lnSpc>
                <a:spcPct val="115000"/>
              </a:lnSpc>
              <a:spcBef>
                <a:spcPts val="0"/>
              </a:spcBef>
              <a:spcAft>
                <a:spcPts val="0"/>
              </a:spcAft>
              <a:buClr>
                <a:srgbClr val="000000"/>
              </a:buClr>
              <a:buSzPts val="1900"/>
              <a:buFont typeface="Arial"/>
              <a:buNone/>
            </a:pPr>
            <a:r>
              <a:rPr lang="en" sz="1900" b="1" i="0" u="none" strike="noStrike" cap="none">
                <a:solidFill>
                  <a:srgbClr val="A64D79"/>
                </a:solidFill>
                <a:latin typeface="Courier New"/>
                <a:ea typeface="Courier New"/>
                <a:cs typeface="Courier New"/>
                <a:sym typeface="Courier New"/>
              </a:rPr>
              <a:t>}</a:t>
            </a:r>
            <a:endParaRPr sz="1900" b="1" i="0" u="none" strike="noStrike" cap="none">
              <a:solidFill>
                <a:srgbClr val="A64D79"/>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38761D"/>
                </a:solidFill>
                <a:latin typeface="Courier New"/>
                <a:ea typeface="Courier New"/>
                <a:cs typeface="Courier New"/>
                <a:sym typeface="Courier New"/>
              </a:rPr>
              <a:t>}</a:t>
            </a:r>
            <a:endParaRPr sz="1900" b="1" i="0" u="none" strike="noStrike" cap="none">
              <a:solidFill>
                <a:srgbClr val="38761D"/>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26" name="Google Shape;326;p4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pic>
        <p:nvPicPr>
          <p:cNvPr id="327" name="Google Shape;327;p49" descr="Even House Numbers two to Hundred"/>
          <p:cNvPicPr preferRelativeResize="0"/>
          <p:nvPr/>
        </p:nvPicPr>
        <p:blipFill rotWithShape="1">
          <a:blip r:embed="rId3">
            <a:alphaModFix/>
          </a:blip>
          <a:srcRect/>
          <a:stretch/>
        </p:blipFill>
        <p:spPr>
          <a:xfrm>
            <a:off x="6431875" y="1735175"/>
            <a:ext cx="1955525" cy="2801025"/>
          </a:xfrm>
          <a:prstGeom prst="rect">
            <a:avLst/>
          </a:prstGeom>
          <a:noFill/>
          <a:ln>
            <a:noFill/>
          </a:ln>
        </p:spPr>
      </p:pic>
    </p:spTree>
    <p:extLst>
      <p:ext uri="{BB962C8B-B14F-4D97-AF65-F5344CB8AC3E}">
        <p14:creationId xmlns:p14="http://schemas.microsoft.com/office/powerpoint/2010/main" val="3992679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1"/>
        <p:cNvGrpSpPr/>
        <p:nvPr/>
      </p:nvGrpSpPr>
      <p:grpSpPr>
        <a:xfrm>
          <a:off x="0" y="0"/>
          <a:ext cx="0" cy="0"/>
          <a:chOff x="0" y="0"/>
          <a:chExt cx="0" cy="0"/>
        </a:xfrm>
      </p:grpSpPr>
      <p:sp>
        <p:nvSpPr>
          <p:cNvPr id="332" name="Google Shape;332;p50"/>
          <p:cNvSpPr txBox="1"/>
          <p:nvPr/>
        </p:nvSpPr>
        <p:spPr>
          <a:xfrm>
            <a:off x="583500" y="1026850"/>
            <a:ext cx="81276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Value of </a:t>
            </a:r>
            <a:r>
              <a:rPr lang="en" sz="2400" b="1" i="0" u="none" strike="noStrike" cap="none">
                <a:solidFill>
                  <a:schemeClr val="dk1"/>
                </a:solidFill>
                <a:latin typeface="Calibri"/>
                <a:ea typeface="Calibri"/>
                <a:cs typeface="Calibri"/>
                <a:sym typeface="Calibri"/>
              </a:rPr>
              <a:t>integer variable i </a:t>
            </a:r>
            <a:r>
              <a:rPr lang="en" sz="2400" b="0" i="0" u="none" strike="noStrike" cap="none">
                <a:solidFill>
                  <a:schemeClr val="dk1"/>
                </a:solidFill>
                <a:latin typeface="Calibri"/>
                <a:ea typeface="Calibri"/>
                <a:cs typeface="Calibri"/>
                <a:sym typeface="Calibri"/>
              </a:rPr>
              <a:t>is </a:t>
            </a:r>
            <a:r>
              <a:rPr lang="en" sz="2400" b="1" i="0" u="none" strike="noStrike" cap="none">
                <a:solidFill>
                  <a:schemeClr val="dk1"/>
                </a:solidFill>
                <a:latin typeface="Calibri"/>
                <a:ea typeface="Calibri"/>
                <a:cs typeface="Calibri"/>
                <a:sym typeface="Calibri"/>
              </a:rPr>
              <a:t>initialized to 1</a:t>
            </a:r>
            <a:r>
              <a:rPr lang="en" sz="2400" b="0" i="0" u="none" strike="noStrike" cap="none">
                <a:solidFill>
                  <a:schemeClr val="dk1"/>
                </a:solidFill>
                <a:latin typeface="Calibri"/>
                <a:ea typeface="Calibri"/>
                <a:cs typeface="Calibri"/>
                <a:sym typeface="Calibri"/>
              </a:rPr>
              <a:t>. It’s value should be </a:t>
            </a:r>
            <a:r>
              <a:rPr lang="en" sz="2400" b="1" i="0" u="none" strike="noStrike" cap="none">
                <a:solidFill>
                  <a:schemeClr val="dk1"/>
                </a:solidFill>
                <a:latin typeface="Calibri"/>
                <a:ea typeface="Calibri"/>
                <a:cs typeface="Calibri"/>
                <a:sym typeface="Calibri"/>
              </a:rPr>
              <a:t>less than equal to 100 </a:t>
            </a:r>
            <a:r>
              <a:rPr lang="en" sz="2400" b="0" i="0" u="none" strike="noStrike" cap="none">
                <a:solidFill>
                  <a:schemeClr val="dk1"/>
                </a:solidFill>
                <a:latin typeface="Calibri"/>
                <a:ea typeface="Calibri"/>
                <a:cs typeface="Calibri"/>
                <a:sym typeface="Calibri"/>
              </a:rPr>
              <a:t>for the loop to remain executed.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Value of i will be incremented in every iteration of the for loop. </a:t>
            </a:r>
            <a:r>
              <a:rPr lang="en" sz="2400" b="1" i="0" u="none" strike="noStrike" cap="none">
                <a:solidFill>
                  <a:schemeClr val="dk1"/>
                </a:solidFill>
                <a:latin typeface="Calibri"/>
                <a:ea typeface="Calibri"/>
                <a:cs typeface="Calibri"/>
                <a:sym typeface="Calibri"/>
              </a:rPr>
              <a:t>No need to mention it inside curly braces again</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if statement </a:t>
            </a:r>
            <a:r>
              <a:rPr lang="en" sz="2400" b="0" i="0" u="none" strike="noStrike" cap="none">
                <a:solidFill>
                  <a:schemeClr val="dk1"/>
                </a:solidFill>
                <a:latin typeface="Calibri"/>
                <a:ea typeface="Calibri"/>
                <a:cs typeface="Calibri"/>
                <a:sym typeface="Calibri"/>
              </a:rPr>
              <a:t>is present inside curly braces which checks for </a:t>
            </a:r>
            <a:r>
              <a:rPr lang="en" sz="2400" b="1" i="0" u="none" strike="noStrike" cap="none">
                <a:solidFill>
                  <a:schemeClr val="dk1"/>
                </a:solidFill>
                <a:latin typeface="Calibri"/>
                <a:ea typeface="Calibri"/>
                <a:cs typeface="Calibri"/>
                <a:sym typeface="Calibri"/>
              </a:rPr>
              <a:t>even number </a:t>
            </a:r>
            <a:r>
              <a:rPr lang="en" sz="2400" b="0" i="0" u="none" strike="noStrike" cap="none">
                <a:solidFill>
                  <a:schemeClr val="dk1"/>
                </a:solidFill>
                <a:latin typeface="Calibri"/>
                <a:ea typeface="Calibri"/>
                <a:cs typeface="Calibri"/>
                <a:sym typeface="Calibri"/>
              </a:rPr>
              <a:t>by using the </a:t>
            </a:r>
            <a:r>
              <a:rPr lang="en" sz="2400" b="1" i="0" u="none" strike="noStrike" cap="none">
                <a:solidFill>
                  <a:schemeClr val="dk1"/>
                </a:solidFill>
                <a:latin typeface="Calibri"/>
                <a:ea typeface="Calibri"/>
                <a:cs typeface="Calibri"/>
                <a:sym typeface="Calibri"/>
              </a:rPr>
              <a:t>mod operator </a:t>
            </a:r>
            <a:r>
              <a:rPr lang="en" sz="2400" b="0" i="0" u="none" strike="noStrike" cap="none">
                <a:solidFill>
                  <a:schemeClr val="dk1"/>
                </a:solidFill>
                <a:latin typeface="Calibri"/>
                <a:ea typeface="Calibri"/>
                <a:cs typeface="Calibri"/>
                <a:sym typeface="Calibri"/>
              </a:rPr>
              <a:t>and then </a:t>
            </a:r>
            <a:r>
              <a:rPr lang="en" sz="2400" b="1" i="0" u="none" strike="noStrike" cap="none">
                <a:solidFill>
                  <a:schemeClr val="dk1"/>
                </a:solidFill>
                <a:latin typeface="Calibri"/>
                <a:ea typeface="Calibri"/>
                <a:cs typeface="Calibri"/>
                <a:sym typeface="Calibri"/>
              </a:rPr>
              <a:t>prints it</a:t>
            </a:r>
            <a:r>
              <a:rPr lang="en" sz="2400" b="0" i="0" u="none" strike="noStrike" cap="none">
                <a:solidFill>
                  <a:schemeClr val="dk1"/>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33" name="Google Shape;333;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4" name="Google Shape;334;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5" name="Google Shape;335;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36" name="Google Shape;336;p5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606235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0"/>
        <p:cNvGrpSpPr/>
        <p:nvPr/>
      </p:nvGrpSpPr>
      <p:grpSpPr>
        <a:xfrm>
          <a:off x="0" y="0"/>
          <a:ext cx="0" cy="0"/>
          <a:chOff x="0" y="0"/>
          <a:chExt cx="0" cy="0"/>
        </a:xfrm>
      </p:grpSpPr>
      <p:sp>
        <p:nvSpPr>
          <p:cNvPr id="341" name="Google Shape;341;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2" name="Google Shape;342;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3" name="Google Shape;343;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4" name="Google Shape;344;p5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value of </a:t>
            </a:r>
            <a:r>
              <a:rPr lang="en" sz="2400" b="1" i="0" u="none" strike="noStrike" cap="none">
                <a:solidFill>
                  <a:schemeClr val="dk1"/>
                </a:solidFill>
                <a:latin typeface="Calibri"/>
                <a:ea typeface="Calibri"/>
                <a:cs typeface="Calibri"/>
                <a:sym typeface="Calibri"/>
              </a:rPr>
              <a:t>mod of i is zero </a:t>
            </a:r>
            <a:r>
              <a:rPr lang="en" sz="2400" b="0" i="0" u="none" strike="noStrike" cap="none">
                <a:solidFill>
                  <a:schemeClr val="dk1"/>
                </a:solidFill>
                <a:latin typeface="Calibri"/>
                <a:ea typeface="Calibri"/>
                <a:cs typeface="Calibri"/>
                <a:sym typeface="Calibri"/>
              </a:rPr>
              <a:t>then it means that there is no remainder thereby </a:t>
            </a:r>
            <a:r>
              <a:rPr lang="en" sz="2400" b="1" i="0" u="none" strike="noStrike" cap="none">
                <a:solidFill>
                  <a:schemeClr val="dk1"/>
                </a:solidFill>
                <a:latin typeface="Calibri"/>
                <a:ea typeface="Calibri"/>
                <a:cs typeface="Calibri"/>
                <a:sym typeface="Calibri"/>
              </a:rPr>
              <a:t>number is divisible by 2 </a:t>
            </a:r>
            <a:r>
              <a:rPr lang="en" sz="2400" b="0" i="0" u="none" strike="noStrike" cap="none">
                <a:solidFill>
                  <a:schemeClr val="dk1"/>
                </a:solidFill>
                <a:latin typeface="Calibri"/>
                <a:ea typeface="Calibri"/>
                <a:cs typeface="Calibri"/>
                <a:sym typeface="Calibri"/>
              </a:rPr>
              <a:t>and hence </a:t>
            </a:r>
            <a:r>
              <a:rPr lang="en" sz="2400" b="1" i="0" u="none" strike="noStrike" cap="none">
                <a:solidFill>
                  <a:schemeClr val="dk1"/>
                </a:solidFill>
                <a:latin typeface="Calibri"/>
                <a:ea typeface="Calibri"/>
                <a:cs typeface="Calibri"/>
                <a:sym typeface="Calibri"/>
              </a:rPr>
              <a:t>even </a:t>
            </a:r>
            <a:r>
              <a:rPr lang="en" sz="2400" b="0" i="0" u="none" strike="noStrike" cap="none">
                <a:solidFill>
                  <a:schemeClr val="dk1"/>
                </a:solidFill>
                <a:latin typeface="Calibri"/>
                <a:ea typeface="Calibri"/>
                <a:cs typeface="Calibri"/>
                <a:sym typeface="Calibri"/>
              </a:rPr>
              <a:t>otherwise there will be no printing.</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the loop checks for each value of i from 1 to 100 and as soon as the </a:t>
            </a:r>
            <a:r>
              <a:rPr lang="en" sz="2400" b="1" i="0" u="none" strike="noStrike" cap="none">
                <a:solidFill>
                  <a:schemeClr val="dk1"/>
                </a:solidFill>
                <a:latin typeface="Calibri"/>
                <a:ea typeface="Calibri"/>
                <a:cs typeface="Calibri"/>
                <a:sym typeface="Calibri"/>
              </a:rPr>
              <a:t>value reaches 101</a:t>
            </a:r>
            <a:r>
              <a:rPr lang="en" sz="2400" b="0" i="0" u="none" strike="noStrike" cap="none">
                <a:solidFill>
                  <a:schemeClr val="dk1"/>
                </a:solidFill>
                <a:latin typeface="Calibri"/>
                <a:ea typeface="Calibri"/>
                <a:cs typeface="Calibri"/>
                <a:sym typeface="Calibri"/>
              </a:rPr>
              <a:t>, the </a:t>
            </a:r>
            <a:r>
              <a:rPr lang="en" sz="2400" b="1" i="0" u="none" strike="noStrike" cap="none">
                <a:solidFill>
                  <a:schemeClr val="dk1"/>
                </a:solidFill>
                <a:latin typeface="Calibri"/>
                <a:ea typeface="Calibri"/>
                <a:cs typeface="Calibri"/>
                <a:sym typeface="Calibri"/>
              </a:rPr>
              <a:t>loop ends</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45" name="Google Shape;345;p5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227357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9"/>
        <p:cNvGrpSpPr/>
        <p:nvPr/>
      </p:nvGrpSpPr>
      <p:grpSpPr>
        <a:xfrm>
          <a:off x="0" y="0"/>
          <a:ext cx="0" cy="0"/>
          <a:chOff x="0" y="0"/>
          <a:chExt cx="0" cy="0"/>
        </a:xfrm>
      </p:grpSpPr>
      <p:sp>
        <p:nvSpPr>
          <p:cNvPr id="350" name="Google Shape;350;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1" name="Google Shape;351;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p5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53" name="Google Shape;353;p52"/>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aphicFrame>
        <p:nvGraphicFramePr>
          <p:cNvPr id="354" name="Google Shape;354;p52"/>
          <p:cNvGraphicFramePr/>
          <p:nvPr/>
        </p:nvGraphicFramePr>
        <p:xfrm>
          <a:off x="952500" y="1314450"/>
          <a:ext cx="7239000" cy="329175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t>while Loop</a:t>
                      </a:r>
                      <a:endParaRPr sz="2000" b="1" u="none" strike="noStrike" cap="none"/>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t>for Loop</a:t>
                      </a:r>
                      <a:endParaRPr sz="2000" b="1" u="none" strike="noStrike" cap="none"/>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2000"/>
                        <a:buFont typeface="Arial"/>
                        <a:buNone/>
                      </a:pPr>
                      <a:r>
                        <a:rPr lang="en" sz="2000" u="none" strike="noStrike" cap="none">
                          <a:latin typeface="Calibri"/>
                          <a:ea typeface="Calibri"/>
                          <a:cs typeface="Calibri"/>
                          <a:sym typeface="Calibri"/>
                        </a:rPr>
                        <a:t>Initialization &amp; Declaration of i was done before the starting of the loop.</a:t>
                      </a:r>
                      <a:endParaRPr sz="20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 sz="2000" u="none" strike="noStrike" cap="none">
                          <a:solidFill>
                            <a:schemeClr val="dk1"/>
                          </a:solidFill>
                          <a:latin typeface="Calibri"/>
                          <a:ea typeface="Calibri"/>
                          <a:cs typeface="Calibri"/>
                          <a:sym typeface="Calibri"/>
                        </a:rPr>
                        <a:t>Initialization &amp; Declaration of i was done inside for condition.</a:t>
                      </a:r>
                      <a:endParaRPr sz="20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2000"/>
                        <a:buFont typeface="Arial"/>
                        <a:buNone/>
                      </a:pPr>
                      <a:r>
                        <a:rPr lang="en" sz="2000" u="none" strike="noStrike" cap="none">
                          <a:latin typeface="Calibri"/>
                          <a:ea typeface="Calibri"/>
                          <a:cs typeface="Calibri"/>
                          <a:sym typeface="Calibri"/>
                        </a:rPr>
                        <a:t>Incrementation was done inside curly braces in the end.</a:t>
                      </a:r>
                      <a:endParaRPr sz="20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u="none" strike="noStrike" cap="none">
                          <a:latin typeface="Calibri"/>
                          <a:ea typeface="Calibri"/>
                          <a:cs typeface="Calibri"/>
                          <a:sym typeface="Calibri"/>
                        </a:rPr>
                        <a:t>Incrementation was done inside for condition which automatically meant that i will be incremented after every iteration.</a:t>
                      </a:r>
                      <a:endParaRPr sz="2000" u="none" strike="noStrike" cap="none">
                        <a:latin typeface="Calibri"/>
                        <a:ea typeface="Calibri"/>
                        <a:cs typeface="Calibri"/>
                        <a:sym typeface="Calibri"/>
                      </a:endParaRPr>
                    </a:p>
                  </a:txBody>
                  <a:tcPr marL="91425" marR="91425" marT="91425" marB="914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55" name="Google Shape;355;p52"/>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05458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5"/>
        <p:cNvGrpSpPr/>
        <p:nvPr/>
      </p:nvGrpSpPr>
      <p:grpSpPr>
        <a:xfrm>
          <a:off x="0" y="0"/>
          <a:ext cx="0" cy="0"/>
          <a:chOff x="0" y="0"/>
          <a:chExt cx="0" cy="0"/>
        </a:xfrm>
      </p:grpSpPr>
      <p:sp>
        <p:nvSpPr>
          <p:cNvPr id="166" name="Google Shape;166;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7" name="Google Shape;167;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8" name="Google Shape;168;p3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sp>
        <p:nvSpPr>
          <p:cNvPr id="169" name="Google Shape;169;p33"/>
          <p:cNvSpPr txBox="1"/>
          <p:nvPr/>
        </p:nvSpPr>
        <p:spPr>
          <a:xfrm>
            <a:off x="564750" y="9103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represent such scenarios in programming world we use </a:t>
            </a:r>
            <a:r>
              <a:rPr lang="en" sz="1900" b="1" i="0" u="none" strike="noStrike" cap="none">
                <a:solidFill>
                  <a:srgbClr val="000000"/>
                </a:solidFill>
                <a:latin typeface="Courier New"/>
                <a:ea typeface="Courier New"/>
                <a:cs typeface="Courier New"/>
                <a:sym typeface="Courier New"/>
              </a:rPr>
              <a:t>if else</a:t>
            </a:r>
            <a:r>
              <a:rPr lang="en" sz="2400" b="0" i="0" u="none" strike="noStrike" cap="none">
                <a:solidFill>
                  <a:srgbClr val="000000"/>
                </a:solidFill>
                <a:latin typeface="Calibri"/>
                <a:ea typeface="Calibri"/>
                <a:cs typeface="Calibri"/>
                <a:sym typeface="Calibri"/>
              </a:rPr>
              <a:t> statements.In </a:t>
            </a:r>
            <a:r>
              <a:rPr lang="en" sz="1900" b="1" i="0" u="none" strike="noStrike" cap="none">
                <a:solidFill>
                  <a:srgbClr val="000000"/>
                </a:solidFill>
                <a:latin typeface="Courier New"/>
                <a:ea typeface="Courier New"/>
                <a:cs typeface="Courier New"/>
                <a:sym typeface="Courier New"/>
              </a:rPr>
              <a:t>if else</a:t>
            </a:r>
            <a:r>
              <a:rPr lang="en" sz="2400" b="0" i="0" u="none" strike="noStrike" cap="none">
                <a:solidFill>
                  <a:srgbClr val="000000"/>
                </a:solidFill>
                <a:latin typeface="Calibri"/>
                <a:ea typeface="Calibri"/>
                <a:cs typeface="Calibri"/>
                <a:sym typeface="Calibri"/>
              </a:rPr>
              <a:t> statements, </a:t>
            </a:r>
            <a:r>
              <a:rPr lang="en" sz="1900" b="1" i="0" u="none" strike="noStrike" cap="none">
                <a:solidFill>
                  <a:srgbClr val="000000"/>
                </a:solidFill>
                <a:latin typeface="Courier New"/>
                <a:ea typeface="Courier New"/>
                <a:cs typeface="Courier New"/>
                <a:sym typeface="Courier New"/>
              </a:rPr>
              <a:t>else</a:t>
            </a:r>
            <a:r>
              <a:rPr lang="en" sz="2400" b="0" i="0" u="none" strike="noStrike" cap="none">
                <a:solidFill>
                  <a:srgbClr val="000000"/>
                </a:solidFill>
                <a:latin typeface="Calibri"/>
                <a:ea typeface="Calibri"/>
                <a:cs typeface="Calibri"/>
                <a:sym typeface="Calibri"/>
              </a:rPr>
              <a:t> is optional. There might be situations where only </a:t>
            </a:r>
            <a:r>
              <a:rPr lang="en" sz="1900" b="1" i="0" u="none" strike="noStrike" cap="none">
                <a:solidFill>
                  <a:srgbClr val="000000"/>
                </a:solidFill>
                <a:latin typeface="Courier New"/>
                <a:ea typeface="Courier New"/>
                <a:cs typeface="Courier New"/>
                <a:sym typeface="Courier New"/>
              </a:rPr>
              <a:t>if</a:t>
            </a:r>
            <a:r>
              <a:rPr lang="en" sz="2400" b="0" i="0" u="none" strike="noStrike" cap="none">
                <a:solidFill>
                  <a:srgbClr val="000000"/>
                </a:solidFill>
                <a:latin typeface="Calibri"/>
                <a:ea typeface="Calibri"/>
                <a:cs typeface="Calibri"/>
                <a:sym typeface="Calibri"/>
              </a:rPr>
              <a:t> is enough.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example: A mother does not want his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son to play cricket </a:t>
            </a:r>
            <a:r>
              <a:rPr lang="en" sz="1900" b="1" i="0" u="none" strike="noStrike" cap="none">
                <a:solidFill>
                  <a:srgbClr val="000000"/>
                </a:solidFill>
                <a:latin typeface="Courier New"/>
                <a:ea typeface="Courier New"/>
                <a:cs typeface="Courier New"/>
                <a:sym typeface="Courier New"/>
              </a:rPr>
              <a:t>if</a:t>
            </a:r>
            <a:r>
              <a:rPr lang="en" sz="2400" b="0" i="0" u="none" strike="noStrike" cap="none">
                <a:solidFill>
                  <a:srgbClr val="000000"/>
                </a:solidFill>
                <a:latin typeface="Calibri"/>
                <a:ea typeface="Calibri"/>
                <a:cs typeface="Calibri"/>
                <a:sym typeface="Calibri"/>
              </a:rPr>
              <a:t> he has not finished the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homework. There is no need for an </a:t>
            </a:r>
            <a:r>
              <a:rPr lang="en" sz="1900" b="1" i="0" u="none" strike="noStrike" cap="none">
                <a:solidFill>
                  <a:srgbClr val="000000"/>
                </a:solidFill>
                <a:latin typeface="Courier New"/>
                <a:ea typeface="Courier New"/>
                <a:cs typeface="Courier New"/>
                <a:sym typeface="Courier New"/>
              </a:rPr>
              <a:t>else</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condition here because if homework is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complete, then mother does not care whether he plays cricket or not.</a:t>
            </a:r>
            <a:endParaRPr sz="2400" b="0" i="0" u="none" strike="noStrike" cap="none">
              <a:solidFill>
                <a:srgbClr val="000000"/>
              </a:solidFill>
              <a:latin typeface="Calibri"/>
              <a:ea typeface="Calibri"/>
              <a:cs typeface="Calibri"/>
              <a:sym typeface="Calibri"/>
            </a:endParaRPr>
          </a:p>
        </p:txBody>
      </p:sp>
      <p:pic>
        <p:nvPicPr>
          <p:cNvPr id="170" name="Google Shape;170;p33" descr="boy playing cricket"/>
          <p:cNvPicPr preferRelativeResize="0"/>
          <p:nvPr/>
        </p:nvPicPr>
        <p:blipFill rotWithShape="1">
          <a:blip r:embed="rId3">
            <a:alphaModFix/>
          </a:blip>
          <a:srcRect/>
          <a:stretch/>
        </p:blipFill>
        <p:spPr>
          <a:xfrm>
            <a:off x="6296933" y="2497375"/>
            <a:ext cx="2520766" cy="18051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9"/>
        <p:cNvGrpSpPr/>
        <p:nvPr/>
      </p:nvGrpSpPr>
      <p:grpSpPr>
        <a:xfrm>
          <a:off x="0" y="0"/>
          <a:ext cx="0" cy="0"/>
          <a:chOff x="0" y="0"/>
          <a:chExt cx="0" cy="0"/>
        </a:xfrm>
      </p:grpSpPr>
      <p:sp>
        <p:nvSpPr>
          <p:cNvPr id="360" name="Google Shape;360;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1" name="Google Shape;361;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2" name="Google Shape;362;p5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3" name="Google Shape;363;p5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you have seen the basic differences between a for and a while loop. However, both the loops are equally good to use. None of the loop is better than the other.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Both the </a:t>
            </a:r>
            <a:r>
              <a:rPr lang="en" sz="2400" b="1" i="0" u="none" strike="noStrike" cap="none">
                <a:solidFill>
                  <a:schemeClr val="dk1"/>
                </a:solidFill>
                <a:latin typeface="Calibri"/>
                <a:ea typeface="Calibri"/>
                <a:cs typeface="Calibri"/>
                <a:sym typeface="Calibri"/>
              </a:rPr>
              <a:t>loops are interchangeable </a:t>
            </a:r>
            <a:r>
              <a:rPr lang="en" sz="2400" b="0" i="0" u="none" strike="noStrike" cap="none">
                <a:solidFill>
                  <a:schemeClr val="dk1"/>
                </a:solidFill>
                <a:latin typeface="Calibri"/>
                <a:ea typeface="Calibri"/>
                <a:cs typeface="Calibri"/>
                <a:sym typeface="Calibri"/>
              </a:rPr>
              <a:t>but,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at times there are situations when you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prefer to</a:t>
            </a:r>
            <a:r>
              <a:rPr lang="en" sz="2400" b="0" i="0" u="none" strike="noStrike" cap="none">
                <a:solidFill>
                  <a:schemeClr val="dk1"/>
                </a:solidFill>
                <a:latin typeface="Calibri"/>
                <a:ea typeface="Calibri"/>
                <a:cs typeface="Calibri"/>
                <a:sym typeface="Calibri"/>
              </a:rPr>
              <a:t> use either the for loop or the while loop.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64" name="Google Shape;364;p53"/>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pic>
        <p:nvPicPr>
          <p:cNvPr id="365" name="Google Shape;365;p53" descr="Versus vs background"/>
          <p:cNvPicPr preferRelativeResize="0"/>
          <p:nvPr/>
        </p:nvPicPr>
        <p:blipFill rotWithShape="1">
          <a:blip r:embed="rId3">
            <a:alphaModFix/>
          </a:blip>
          <a:srcRect/>
          <a:stretch/>
        </p:blipFill>
        <p:spPr>
          <a:xfrm>
            <a:off x="5916575" y="2079262"/>
            <a:ext cx="2921700" cy="2045188"/>
          </a:xfrm>
          <a:prstGeom prst="rect">
            <a:avLst/>
          </a:prstGeom>
          <a:noFill/>
          <a:ln>
            <a:noFill/>
          </a:ln>
        </p:spPr>
      </p:pic>
    </p:spTree>
    <p:extLst>
      <p:ext uri="{BB962C8B-B14F-4D97-AF65-F5344CB8AC3E}">
        <p14:creationId xmlns:p14="http://schemas.microsoft.com/office/powerpoint/2010/main" val="25212996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9"/>
        <p:cNvGrpSpPr/>
        <p:nvPr/>
      </p:nvGrpSpPr>
      <p:grpSpPr>
        <a:xfrm>
          <a:off x="0" y="0"/>
          <a:ext cx="0" cy="0"/>
          <a:chOff x="0" y="0"/>
          <a:chExt cx="0" cy="0"/>
        </a:xfrm>
      </p:grpSpPr>
      <p:sp>
        <p:nvSpPr>
          <p:cNvPr id="370" name="Google Shape;370;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1" name="Google Shape;371;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2" name="Google Shape;372;p5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3" name="Google Shape;373;p54"/>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Consider an example where you have to fill a bucket with water using a mug but you don’t know the exact volume of the bucket as well as the mug.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basically you do not know the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number of times you will have to use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mug to fill the bucket.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4" name="Google Shape;374;p54"/>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pic>
        <p:nvPicPr>
          <p:cNvPr id="375" name="Google Shape;375;p54" descr="Mug"/>
          <p:cNvPicPr preferRelativeResize="0"/>
          <p:nvPr/>
        </p:nvPicPr>
        <p:blipFill rotWithShape="1">
          <a:blip r:embed="rId3">
            <a:alphaModFix/>
          </a:blip>
          <a:srcRect/>
          <a:stretch/>
        </p:blipFill>
        <p:spPr>
          <a:xfrm>
            <a:off x="7919750" y="3182825"/>
            <a:ext cx="1096700" cy="1080701"/>
          </a:xfrm>
          <a:prstGeom prst="rect">
            <a:avLst/>
          </a:prstGeom>
          <a:noFill/>
          <a:ln>
            <a:noFill/>
          </a:ln>
        </p:spPr>
      </p:pic>
      <p:pic>
        <p:nvPicPr>
          <p:cNvPr id="376" name="Google Shape;376;p54" descr="Vector graphic, artistic, stylized  image of bucket with water.&#10;"/>
          <p:cNvPicPr preferRelativeResize="0"/>
          <p:nvPr/>
        </p:nvPicPr>
        <p:blipFill rotWithShape="1">
          <a:blip r:embed="rId4">
            <a:alphaModFix/>
          </a:blip>
          <a:srcRect/>
          <a:stretch/>
        </p:blipFill>
        <p:spPr>
          <a:xfrm>
            <a:off x="5711075" y="2330100"/>
            <a:ext cx="2208675" cy="2280475"/>
          </a:xfrm>
          <a:prstGeom prst="rect">
            <a:avLst/>
          </a:prstGeom>
          <a:noFill/>
          <a:ln>
            <a:noFill/>
          </a:ln>
        </p:spPr>
      </p:pic>
    </p:spTree>
    <p:extLst>
      <p:ext uri="{BB962C8B-B14F-4D97-AF65-F5344CB8AC3E}">
        <p14:creationId xmlns:p14="http://schemas.microsoft.com/office/powerpoint/2010/main" val="747541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2" name="Google Shape;382;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5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84" name="Google Shape;384;p5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if you’ll use a for loop, you won’t have a mathematical condition to stop the for loop as you do not know the number of iterations.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just only have one stopping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condition which is that the water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should be poured while the bucket is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not full. So, while loop should be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preferred here.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85" name="Google Shape;385;p55"/>
          <p:cNvPicPr preferRelativeResize="0"/>
          <p:nvPr/>
        </p:nvPicPr>
        <p:blipFill rotWithShape="1">
          <a:blip r:embed="rId3">
            <a:alphaModFix/>
          </a:blip>
          <a:srcRect l="38236" t="34343" r="42449" b="43525"/>
          <a:stretch/>
        </p:blipFill>
        <p:spPr>
          <a:xfrm>
            <a:off x="5413724" y="2572475"/>
            <a:ext cx="3353950" cy="2160950"/>
          </a:xfrm>
          <a:prstGeom prst="rect">
            <a:avLst/>
          </a:prstGeom>
          <a:noFill/>
          <a:ln w="38100" cap="flat" cmpd="sng">
            <a:solidFill>
              <a:srgbClr val="0000FF"/>
            </a:solidFill>
            <a:prstDash val="solid"/>
            <a:round/>
            <a:headEnd type="none" w="sm" len="sm"/>
            <a:tailEnd type="none" w="sm" len="sm"/>
          </a:ln>
        </p:spPr>
      </p:pic>
      <p:sp>
        <p:nvSpPr>
          <p:cNvPr id="386" name="Google Shape;386;p55"/>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177947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0"/>
        <p:cNvGrpSpPr/>
        <p:nvPr/>
      </p:nvGrpSpPr>
      <p:grpSpPr>
        <a:xfrm>
          <a:off x="0" y="0"/>
          <a:ext cx="0" cy="0"/>
          <a:chOff x="0" y="0"/>
          <a:chExt cx="0" cy="0"/>
        </a:xfrm>
      </p:grpSpPr>
      <p:sp>
        <p:nvSpPr>
          <p:cNvPr id="391" name="Google Shape;391;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5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94" name="Google Shape;394;p56"/>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sp>
        <p:nvSpPr>
          <p:cNvPr id="395" name="Google Shape;395;p5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It is a good practice to use while loop when the number of iterations are not known initially.</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 loop should be used if iterations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are known and mathematical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conditions are required. Like, </a:t>
            </a:r>
            <a:r>
              <a:rPr lang="en" sz="2400" b="1" i="0" u="none" strike="noStrike" cap="none">
                <a:solidFill>
                  <a:schemeClr val="dk1"/>
                </a:solidFill>
                <a:latin typeface="Calibri"/>
                <a:ea typeface="Calibri"/>
                <a:cs typeface="Calibri"/>
                <a:sym typeface="Calibri"/>
              </a:rPr>
              <a:t>i&lt;300</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Comparison conditions like </a:t>
            </a:r>
            <a:r>
              <a:rPr lang="en" sz="2400" b="1" i="0" u="none" strike="noStrike" cap="none">
                <a:solidFill>
                  <a:schemeClr val="dk1"/>
                </a:solidFill>
                <a:latin typeface="Calibri"/>
                <a:ea typeface="Calibri"/>
                <a:cs typeface="Calibri"/>
                <a:sym typeface="Calibri"/>
              </a:rPr>
              <a:t>x&gt;y </a:t>
            </a:r>
            <a:r>
              <a:rPr lang="en" sz="2400" b="0" i="0" u="none" strike="noStrike" cap="none">
                <a:solidFill>
                  <a:schemeClr val="dk1"/>
                </a:solidFill>
                <a:latin typeface="Calibri"/>
                <a:ea typeface="Calibri"/>
                <a:cs typeface="Calibri"/>
                <a:sym typeface="Calibri"/>
              </a:rPr>
              <a:t>should be preferred to be done using while loop.</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96" name="Google Shape;396;p56" descr="Versus screen. Fight backgrounds against each other, red vs dark blue."/>
          <p:cNvPicPr preferRelativeResize="0"/>
          <p:nvPr/>
        </p:nvPicPr>
        <p:blipFill rotWithShape="1">
          <a:blip r:embed="rId3">
            <a:alphaModFix/>
          </a:blip>
          <a:srcRect/>
          <a:stretch/>
        </p:blipFill>
        <p:spPr>
          <a:xfrm>
            <a:off x="5348625" y="1896300"/>
            <a:ext cx="3497925" cy="1877225"/>
          </a:xfrm>
          <a:prstGeom prst="rect">
            <a:avLst/>
          </a:prstGeom>
          <a:noFill/>
          <a:ln>
            <a:noFill/>
          </a:ln>
        </p:spPr>
      </p:pic>
      <p:sp>
        <p:nvSpPr>
          <p:cNvPr id="397" name="Google Shape;397;p56"/>
          <p:cNvSpPr txBox="1"/>
          <p:nvPr/>
        </p:nvSpPr>
        <p:spPr>
          <a:xfrm>
            <a:off x="5378975" y="1896275"/>
            <a:ext cx="3498000" cy="174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Arial"/>
                <a:ea typeface="Arial"/>
                <a:cs typeface="Arial"/>
                <a:sym typeface="Arial"/>
              </a:rPr>
              <a:t>    </a:t>
            </a:r>
            <a:r>
              <a:rPr lang="en" sz="2300" b="1" i="0" u="none" strike="noStrike" cap="none">
                <a:solidFill>
                  <a:srgbClr val="FFFFFF"/>
                </a:solidFill>
                <a:latin typeface="Arial"/>
                <a:ea typeface="Arial"/>
                <a:cs typeface="Arial"/>
                <a:sym typeface="Arial"/>
              </a:rPr>
              <a:t>FOR				WHILE</a:t>
            </a:r>
            <a:endParaRPr sz="2300" b="1"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3079048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
        <p:cNvGrpSpPr/>
        <p:nvPr/>
      </p:nvGrpSpPr>
      <p:grpSpPr>
        <a:xfrm>
          <a:off x="0" y="0"/>
          <a:ext cx="0" cy="0"/>
          <a:chOff x="0" y="0"/>
          <a:chExt cx="0" cy="0"/>
        </a:xfrm>
      </p:grpSpPr>
      <p:sp>
        <p:nvSpPr>
          <p:cNvPr id="402" name="Google Shape;402;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 name="Google Shape;403;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 name="Google Shape;404;p5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5" name="Google Shape;405;p57"/>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0" i="0" u="none" strike="noStrike" cap="none">
                <a:solidFill>
                  <a:schemeClr val="dk1"/>
                </a:solidFill>
                <a:latin typeface="Calibri"/>
                <a:ea typeface="Calibri"/>
                <a:cs typeface="Calibri"/>
                <a:sym typeface="Calibri"/>
              </a:rPr>
              <a:t>: Code to print even numbers between 1 to 100</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406" name="Google Shape;406;p57"/>
          <p:cNvPicPr preferRelativeResize="0"/>
          <p:nvPr/>
        </p:nvPicPr>
        <p:blipFill rotWithShape="1">
          <a:blip r:embed="rId3">
            <a:alphaModFix/>
          </a:blip>
          <a:srcRect l="56773" t="47484" r="24304" b="24852"/>
          <a:stretch/>
        </p:blipFill>
        <p:spPr>
          <a:xfrm>
            <a:off x="3005175" y="1883150"/>
            <a:ext cx="3002075" cy="2467425"/>
          </a:xfrm>
          <a:prstGeom prst="rect">
            <a:avLst/>
          </a:prstGeom>
          <a:noFill/>
          <a:ln w="38100" cap="flat" cmpd="sng">
            <a:solidFill>
              <a:srgbClr val="0000FF"/>
            </a:solidFill>
            <a:prstDash val="solid"/>
            <a:round/>
            <a:headEnd type="none" w="sm" len="sm"/>
            <a:tailEnd type="none" w="sm" len="sm"/>
          </a:ln>
        </p:spPr>
      </p:pic>
      <p:sp>
        <p:nvSpPr>
          <p:cNvPr id="407" name="Google Shape;407;p57"/>
          <p:cNvSpPr txBox="1"/>
          <p:nvPr/>
        </p:nvSpPr>
        <p:spPr>
          <a:xfrm>
            <a:off x="1649475" y="4430025"/>
            <a:ext cx="5736000" cy="4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Even Numbers Example using while Loop</a:t>
            </a:r>
            <a:endParaRPr sz="2200" b="1" i="0" u="none" strike="noStrike" cap="none">
              <a:solidFill>
                <a:srgbClr val="4C1130"/>
              </a:solidFill>
              <a:latin typeface="Arial"/>
              <a:ea typeface="Arial"/>
              <a:cs typeface="Arial"/>
              <a:sym typeface="Arial"/>
            </a:endParaRPr>
          </a:p>
        </p:txBody>
      </p:sp>
      <p:sp>
        <p:nvSpPr>
          <p:cNvPr id="408" name="Google Shape;408;p57"/>
          <p:cNvSpPr txBox="1"/>
          <p:nvPr/>
        </p:nvSpPr>
        <p:spPr>
          <a:xfrm>
            <a:off x="507300" y="14350"/>
            <a:ext cx="45123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while Loop v/s for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856268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2"/>
        <p:cNvGrpSpPr/>
        <p:nvPr/>
      </p:nvGrpSpPr>
      <p:grpSpPr>
        <a:xfrm>
          <a:off x="0" y="0"/>
          <a:ext cx="0" cy="0"/>
          <a:chOff x="0" y="0"/>
          <a:chExt cx="0" cy="0"/>
        </a:xfrm>
      </p:grpSpPr>
      <p:sp>
        <p:nvSpPr>
          <p:cNvPr id="413" name="Google Shape;413;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4" name="Google Shape;414;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58"/>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sp>
        <p:nvSpPr>
          <p:cNvPr id="416" name="Google Shape;416;p5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 1</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print first 100 whole numbers.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7" name="Google Shape;417;p58"/>
          <p:cNvSpPr txBox="1"/>
          <p:nvPr/>
        </p:nvSpPr>
        <p:spPr>
          <a:xfrm>
            <a:off x="1762875" y="4255675"/>
            <a:ext cx="5534700" cy="39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For Loop</a:t>
            </a:r>
            <a:endParaRPr sz="2200" b="1" i="0" u="none" strike="noStrike" cap="none">
              <a:solidFill>
                <a:srgbClr val="4C1130"/>
              </a:solidFill>
              <a:latin typeface="Arial"/>
              <a:ea typeface="Arial"/>
              <a:cs typeface="Arial"/>
              <a:sym typeface="Arial"/>
            </a:endParaRPr>
          </a:p>
        </p:txBody>
      </p:sp>
      <p:pic>
        <p:nvPicPr>
          <p:cNvPr id="418" name="Google Shape;418;p58"/>
          <p:cNvPicPr preferRelativeResize="0"/>
          <p:nvPr/>
        </p:nvPicPr>
        <p:blipFill rotWithShape="1">
          <a:blip r:embed="rId3">
            <a:alphaModFix/>
          </a:blip>
          <a:srcRect l="15108" t="18923" r="54768" b="59481"/>
          <a:stretch/>
        </p:blipFill>
        <p:spPr>
          <a:xfrm>
            <a:off x="2355737" y="2346900"/>
            <a:ext cx="4432523" cy="1786575"/>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2143152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2"/>
        <p:cNvGrpSpPr/>
        <p:nvPr/>
      </p:nvGrpSpPr>
      <p:grpSpPr>
        <a:xfrm>
          <a:off x="0" y="0"/>
          <a:ext cx="0" cy="0"/>
          <a:chOff x="0" y="0"/>
          <a:chExt cx="0" cy="0"/>
        </a:xfrm>
      </p:grpSpPr>
      <p:sp>
        <p:nvSpPr>
          <p:cNvPr id="423" name="Google Shape;423;p59"/>
          <p:cNvSpPr txBox="1"/>
          <p:nvPr/>
        </p:nvSpPr>
        <p:spPr>
          <a:xfrm>
            <a:off x="583500" y="12554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Integer variable num </a:t>
            </a:r>
            <a:r>
              <a:rPr lang="en" sz="2400" b="0" i="0" u="none" strike="noStrike" cap="none">
                <a:solidFill>
                  <a:schemeClr val="dk1"/>
                </a:solidFill>
                <a:latin typeface="Calibri"/>
                <a:ea typeface="Calibri"/>
                <a:cs typeface="Calibri"/>
                <a:sym typeface="Calibri"/>
              </a:rPr>
              <a:t>is initialized to 0.</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Condition for loop execution is that it’s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value should be </a:t>
            </a:r>
            <a:r>
              <a:rPr lang="en" sz="2400" b="1" i="0" u="none" strike="noStrike" cap="none">
                <a:solidFill>
                  <a:schemeClr val="dk1"/>
                </a:solidFill>
                <a:latin typeface="Calibri"/>
                <a:ea typeface="Calibri"/>
                <a:cs typeface="Calibri"/>
                <a:sym typeface="Calibri"/>
              </a:rPr>
              <a:t>less than equal to 100</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num is incremented by 1 </a:t>
            </a:r>
            <a:r>
              <a:rPr lang="en" sz="2400" b="0" i="0" u="none" strike="noStrike" cap="none">
                <a:solidFill>
                  <a:schemeClr val="dk1"/>
                </a:solidFill>
                <a:latin typeface="Calibri"/>
                <a:ea typeface="Calibri"/>
                <a:cs typeface="Calibri"/>
                <a:sym typeface="Calibri"/>
              </a:rPr>
              <a:t>in each iteration.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24" name="Google Shape;424;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5" name="Google Shape;425;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6" name="Google Shape;426;p59"/>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7" name="Google Shape;427;p59"/>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sp>
        <p:nvSpPr>
          <p:cNvPr id="428" name="Google Shape;428;p59"/>
          <p:cNvSpPr/>
          <p:nvPr/>
        </p:nvSpPr>
        <p:spPr>
          <a:xfrm>
            <a:off x="6211224" y="2168950"/>
            <a:ext cx="2687802" cy="9877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&lt;=100</a:t>
            </a:r>
          </a:p>
        </p:txBody>
      </p:sp>
    </p:spTree>
    <p:extLst>
      <p:ext uri="{BB962C8B-B14F-4D97-AF65-F5344CB8AC3E}">
        <p14:creationId xmlns:p14="http://schemas.microsoft.com/office/powerpoint/2010/main" val="3004781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2"/>
        <p:cNvGrpSpPr/>
        <p:nvPr/>
      </p:nvGrpSpPr>
      <p:grpSpPr>
        <a:xfrm>
          <a:off x="0" y="0"/>
          <a:ext cx="0" cy="0"/>
          <a:chOff x="0" y="0"/>
          <a:chExt cx="0" cy="0"/>
        </a:xfrm>
      </p:grpSpPr>
      <p:sp>
        <p:nvSpPr>
          <p:cNvPr id="433" name="Google Shape;433;p60"/>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A print statement is made inside the loop where the value of num is printed.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So, as </a:t>
            </a:r>
            <a:r>
              <a:rPr lang="en" sz="2400" b="1" i="0" u="none" strike="noStrike" cap="none">
                <a:solidFill>
                  <a:schemeClr val="dk1"/>
                </a:solidFill>
                <a:latin typeface="Calibri"/>
                <a:ea typeface="Calibri"/>
                <a:cs typeface="Calibri"/>
                <a:sym typeface="Calibri"/>
              </a:rPr>
              <a:t>num varies from 1 to 100 </a:t>
            </a:r>
            <a:r>
              <a:rPr lang="en" sz="2400" b="0" i="0" u="none" strike="noStrike" cap="none">
                <a:solidFill>
                  <a:schemeClr val="dk1"/>
                </a:solidFill>
                <a:latin typeface="Calibri"/>
                <a:ea typeface="Calibri"/>
                <a:cs typeface="Calibri"/>
                <a:sym typeface="Calibri"/>
              </a:rPr>
              <a:t>, print statements are being made to print integers from 1 to 100.</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a:t>
            </a:r>
            <a:r>
              <a:rPr lang="en" sz="2400" b="1" i="0" u="none" strike="noStrike" cap="none">
                <a:solidFill>
                  <a:schemeClr val="dk1"/>
                </a:solidFill>
                <a:latin typeface="Calibri"/>
                <a:ea typeface="Calibri"/>
                <a:cs typeface="Calibri"/>
                <a:sym typeface="Calibri"/>
              </a:rPr>
              <a:t>loop stops </a:t>
            </a:r>
            <a:r>
              <a:rPr lang="en" sz="2400" b="0" i="0" u="none" strike="noStrike" cap="none">
                <a:solidFill>
                  <a:schemeClr val="dk1"/>
                </a:solidFill>
                <a:latin typeface="Calibri"/>
                <a:ea typeface="Calibri"/>
                <a:cs typeface="Calibri"/>
                <a:sym typeface="Calibri"/>
              </a:rPr>
              <a:t>as soon as the value of </a:t>
            </a:r>
            <a:r>
              <a:rPr lang="en" sz="2400" b="1" i="0" u="none" strike="noStrike" cap="none">
                <a:solidFill>
                  <a:schemeClr val="dk1"/>
                </a:solidFill>
                <a:latin typeface="Calibri"/>
                <a:ea typeface="Calibri"/>
                <a:cs typeface="Calibri"/>
                <a:sym typeface="Calibri"/>
              </a:rPr>
              <a:t>num becomes 101</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34" name="Google Shape;434;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6" name="Google Shape;436;p6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7" name="Google Shape;437;p60"/>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659609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1"/>
        <p:cNvGrpSpPr/>
        <p:nvPr/>
      </p:nvGrpSpPr>
      <p:grpSpPr>
        <a:xfrm>
          <a:off x="0" y="0"/>
          <a:ext cx="0" cy="0"/>
          <a:chOff x="0" y="0"/>
          <a:chExt cx="0" cy="0"/>
        </a:xfrm>
      </p:grpSpPr>
      <p:sp>
        <p:nvSpPr>
          <p:cNvPr id="442" name="Google Shape;442;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3" name="Google Shape;443;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 name="Google Shape;444;p61"/>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5" name="Google Shape;445;p61"/>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 2</a:t>
            </a:r>
            <a:r>
              <a:rPr lang="en" sz="2400" b="1" i="0" u="none" strike="noStrike" cap="none">
                <a:solidFill>
                  <a:schemeClr val="dk1"/>
                </a:solidFill>
                <a:latin typeface="Calibri"/>
                <a:ea typeface="Calibri"/>
                <a:cs typeface="Calibri"/>
                <a:sym typeface="Calibri"/>
              </a:rPr>
              <a:t>:</a:t>
            </a:r>
            <a:r>
              <a:rPr lang="en" sz="2400" b="0" i="0" u="none" strike="noStrike" cap="none">
                <a:solidFill>
                  <a:schemeClr val="dk1"/>
                </a:solidFill>
                <a:latin typeface="Calibri"/>
                <a:ea typeface="Calibri"/>
                <a:cs typeface="Calibri"/>
                <a:sym typeface="Calibri"/>
              </a:rPr>
              <a:t> Code to print the product of first 10 natural numbers.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6" name="Google Shape;446;p61"/>
          <p:cNvSpPr txBox="1"/>
          <p:nvPr/>
        </p:nvSpPr>
        <p:spPr>
          <a:xfrm>
            <a:off x="1517425" y="4480850"/>
            <a:ext cx="6210000" cy="45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61"/>
          <p:cNvSpPr txBox="1"/>
          <p:nvPr/>
        </p:nvSpPr>
        <p:spPr>
          <a:xfrm>
            <a:off x="1839075" y="4331875"/>
            <a:ext cx="5534700" cy="39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For Loop</a:t>
            </a:r>
            <a:endParaRPr sz="2200" b="1" i="0" u="none" strike="noStrike" cap="none">
              <a:solidFill>
                <a:srgbClr val="4C1130"/>
              </a:solidFill>
              <a:latin typeface="Arial"/>
              <a:ea typeface="Arial"/>
              <a:cs typeface="Arial"/>
              <a:sym typeface="Arial"/>
            </a:endParaRPr>
          </a:p>
        </p:txBody>
      </p:sp>
      <p:sp>
        <p:nvSpPr>
          <p:cNvPr id="448" name="Google Shape;448;p61"/>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pic>
        <p:nvPicPr>
          <p:cNvPr id="449" name="Google Shape;449;p61"/>
          <p:cNvPicPr preferRelativeResize="0"/>
          <p:nvPr/>
        </p:nvPicPr>
        <p:blipFill rotWithShape="1">
          <a:blip r:embed="rId3">
            <a:alphaModFix/>
          </a:blip>
          <a:srcRect l="15368" t="19112" r="55584" b="57105"/>
          <a:stretch/>
        </p:blipFill>
        <p:spPr>
          <a:xfrm>
            <a:off x="2548325" y="2202925"/>
            <a:ext cx="4060425" cy="1869101"/>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4271740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sp>
        <p:nvSpPr>
          <p:cNvPr id="454" name="Google Shape;454;p62"/>
          <p:cNvSpPr txBox="1"/>
          <p:nvPr/>
        </p:nvSpPr>
        <p:spPr>
          <a:xfrm>
            <a:off x="583500" y="11792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Integer variables </a:t>
            </a:r>
            <a:r>
              <a:rPr lang="en" sz="2400" b="1" i="0" u="none" strike="noStrike" cap="none">
                <a:solidFill>
                  <a:schemeClr val="dk1"/>
                </a:solidFill>
                <a:latin typeface="Calibri"/>
                <a:ea typeface="Calibri"/>
                <a:cs typeface="Calibri"/>
                <a:sym typeface="Calibri"/>
              </a:rPr>
              <a:t>product </a:t>
            </a:r>
            <a:r>
              <a:rPr lang="en" sz="2400" b="0" i="0" u="none" strike="noStrike" cap="none">
                <a:solidFill>
                  <a:schemeClr val="dk1"/>
                </a:solidFill>
                <a:latin typeface="Calibri"/>
                <a:ea typeface="Calibri"/>
                <a:cs typeface="Calibri"/>
                <a:sym typeface="Calibri"/>
              </a:rPr>
              <a:t>and </a:t>
            </a:r>
            <a:r>
              <a:rPr lang="en" sz="2400" b="1" i="0" u="none" strike="noStrike" cap="none">
                <a:solidFill>
                  <a:schemeClr val="dk1"/>
                </a:solidFill>
                <a:latin typeface="Calibri"/>
                <a:ea typeface="Calibri"/>
                <a:cs typeface="Calibri"/>
                <a:sym typeface="Calibri"/>
              </a:rPr>
              <a:t>num </a:t>
            </a:r>
            <a:r>
              <a:rPr lang="en" sz="2400" b="0" i="0" u="none" strike="noStrike" cap="none">
                <a:solidFill>
                  <a:schemeClr val="dk1"/>
                </a:solidFill>
                <a:latin typeface="Calibri"/>
                <a:ea typeface="Calibri"/>
                <a:cs typeface="Calibri"/>
                <a:sym typeface="Calibri"/>
              </a:rPr>
              <a:t>are initialized to 1. num is initialized inside for condition whereas product is initialised before the loop.</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Value of product gets updated each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time the loop runs. It is </a:t>
            </a:r>
            <a:r>
              <a:rPr lang="en" sz="2400" b="1" i="0" u="none" strike="noStrike" cap="none">
                <a:solidFill>
                  <a:schemeClr val="dk1"/>
                </a:solidFill>
                <a:latin typeface="Calibri"/>
                <a:ea typeface="Calibri"/>
                <a:cs typeface="Calibri"/>
                <a:sym typeface="Calibri"/>
              </a:rPr>
              <a:t>multiplied with</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num </a:t>
            </a:r>
            <a:r>
              <a:rPr lang="en" sz="2400" b="0" i="0" u="none" strike="noStrike" cap="none">
                <a:solidFill>
                  <a:schemeClr val="dk1"/>
                </a:solidFill>
                <a:latin typeface="Calibri"/>
                <a:ea typeface="Calibri"/>
                <a:cs typeface="Calibri"/>
                <a:sym typeface="Calibri"/>
              </a:rPr>
              <a:t>and then the </a:t>
            </a:r>
            <a:r>
              <a:rPr lang="en" sz="2400" b="1" i="0" u="none" strike="noStrike" cap="none">
                <a:solidFill>
                  <a:schemeClr val="dk1"/>
                </a:solidFill>
                <a:latin typeface="Calibri"/>
                <a:ea typeface="Calibri"/>
                <a:cs typeface="Calibri"/>
                <a:sym typeface="Calibri"/>
              </a:rPr>
              <a:t>value is stored in </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product itself</a:t>
            </a:r>
            <a:r>
              <a:rPr lang="en" sz="2400" b="0" i="0" u="none" strike="noStrike" cap="none">
                <a:solidFill>
                  <a:schemeClr val="dk1"/>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5" name="Google Shape;455;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6" name="Google Shape;456;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7" name="Google Shape;457;p62"/>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58" name="Google Shape;458;p62"/>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pic>
        <p:nvPicPr>
          <p:cNvPr id="459" name="Google Shape;459;p62" descr="Man programmer working on computer with code on screen illustration. Programmer working writing code. Cartoon boy character work on computer isolated on white background. Flat vector illustration."/>
          <p:cNvPicPr preferRelativeResize="0"/>
          <p:nvPr/>
        </p:nvPicPr>
        <p:blipFill rotWithShape="1">
          <a:blip r:embed="rId3">
            <a:alphaModFix/>
          </a:blip>
          <a:srcRect/>
          <a:stretch/>
        </p:blipFill>
        <p:spPr>
          <a:xfrm>
            <a:off x="6358100" y="2281399"/>
            <a:ext cx="2579325" cy="1904401"/>
          </a:xfrm>
          <a:prstGeom prst="rect">
            <a:avLst/>
          </a:prstGeom>
          <a:noFill/>
          <a:ln>
            <a:noFill/>
          </a:ln>
        </p:spPr>
      </p:pic>
    </p:spTree>
    <p:extLst>
      <p:ext uri="{BB962C8B-B14F-4D97-AF65-F5344CB8AC3E}">
        <p14:creationId xmlns:p14="http://schemas.microsoft.com/office/powerpoint/2010/main" val="80144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Google Shape;175;p34"/>
          <p:cNvSpPr txBox="1"/>
          <p:nvPr/>
        </p:nvSpPr>
        <p:spPr>
          <a:xfrm>
            <a:off x="583500" y="874450"/>
            <a:ext cx="82461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if else Statement Pseudo Code</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if(</a:t>
            </a:r>
            <a:r>
              <a:rPr lang="en" sz="1900" b="1" i="0" u="none" strike="noStrike" cap="none">
                <a:solidFill>
                  <a:srgbClr val="FF0000"/>
                </a:solidFill>
                <a:latin typeface="Courier New"/>
                <a:ea typeface="Courier New"/>
                <a:cs typeface="Courier New"/>
                <a:sym typeface="Courier New"/>
              </a:rPr>
              <a:t>condition</a:t>
            </a: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Action 1 </a:t>
            </a:r>
            <a:r>
              <a:rPr lang="en" sz="1900" b="0" i="0" u="none" strike="noStrike" cap="none">
                <a:solidFill>
                  <a:srgbClr val="000000"/>
                </a:solidFill>
                <a:latin typeface="Courier New"/>
                <a:ea typeface="Courier New"/>
                <a:cs typeface="Courier New"/>
                <a:sym typeface="Courier New"/>
              </a:rPr>
              <a:t>// if the condition is true Action1 will be</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r>
              <a:rPr lang="en" sz="1900" b="0" i="0" u="none" strike="noStrike" cap="none">
                <a:solidFill>
                  <a:srgbClr val="000000"/>
                </a:solidFill>
                <a:latin typeface="Courier New"/>
                <a:ea typeface="Courier New"/>
                <a:cs typeface="Courier New"/>
                <a:sym typeface="Courier New"/>
              </a:rPr>
              <a:t>        // performed</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else</a:t>
            </a:r>
            <a:endParaRPr sz="1900" b="1" i="0" u="none" strike="noStrike" cap="none">
              <a:solidFill>
                <a:srgbClr val="0000FF"/>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a:t>
            </a:r>
            <a:endParaRPr sz="1900" b="1" i="0" u="none" strike="noStrike" cap="none">
              <a:solidFill>
                <a:srgbClr val="0000FF"/>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Action 2 </a:t>
            </a:r>
            <a:r>
              <a:rPr lang="en" sz="1900" b="0" i="0" u="none" strike="noStrike" cap="none">
                <a:solidFill>
                  <a:srgbClr val="000000"/>
                </a:solidFill>
                <a:latin typeface="Courier New"/>
                <a:ea typeface="Courier New"/>
                <a:cs typeface="Courier New"/>
                <a:sym typeface="Courier New"/>
              </a:rPr>
              <a:t>// if the condition is not true Action 2 will</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FF"/>
                </a:solidFill>
                <a:latin typeface="Courier New"/>
                <a:ea typeface="Courier New"/>
                <a:cs typeface="Courier New"/>
                <a:sym typeface="Courier New"/>
              </a:rPr>
              <a:t>}</a:t>
            </a:r>
            <a:r>
              <a:rPr lang="en" sz="1900" b="0" i="0" u="none" strike="noStrike" cap="none">
                <a:solidFill>
                  <a:srgbClr val="000000"/>
                </a:solidFill>
                <a:latin typeface="Courier New"/>
                <a:ea typeface="Courier New"/>
                <a:cs typeface="Courier New"/>
                <a:sym typeface="Courier New"/>
              </a:rPr>
              <a:t>        // be performed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0000FF"/>
              </a:solidFill>
              <a:latin typeface="Courier New"/>
              <a:ea typeface="Courier New"/>
              <a:cs typeface="Courier New"/>
              <a:sym typeface="Courier New"/>
            </a:endParaRPr>
          </a:p>
        </p:txBody>
      </p:sp>
      <p:sp>
        <p:nvSpPr>
          <p:cNvPr id="176" name="Google Shape;176;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8" name="Google Shape;178;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79" name="Google Shape;179;p3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5" name="Google Shape;465;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63"/>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7" name="Google Shape;467;p63"/>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num++ inside the for loop condition </a:t>
            </a:r>
            <a:r>
              <a:rPr lang="en" sz="2400" b="0" i="0" u="none" strike="noStrike" cap="none">
                <a:solidFill>
                  <a:schemeClr val="dk1"/>
                </a:solidFill>
                <a:latin typeface="Calibri"/>
                <a:ea typeface="Calibri"/>
                <a:cs typeface="Calibri"/>
                <a:sym typeface="Calibri"/>
              </a:rPr>
              <a:t>allows num to get incremented by 1 in each iteration so that </a:t>
            </a:r>
            <a:r>
              <a:rPr lang="en" sz="2400" b="1" i="0" u="none" strike="noStrike" cap="none">
                <a:solidFill>
                  <a:schemeClr val="dk1"/>
                </a:solidFill>
                <a:latin typeface="Calibri"/>
                <a:ea typeface="Calibri"/>
                <a:cs typeface="Calibri"/>
                <a:sym typeface="Calibri"/>
              </a:rPr>
              <a:t>product is multiplied to every natural number from 1 to 10</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way when the </a:t>
            </a:r>
            <a:r>
              <a:rPr lang="en" sz="2400" b="1" i="0" u="none" strike="noStrike" cap="none">
                <a:solidFill>
                  <a:schemeClr val="dk1"/>
                </a:solidFill>
                <a:latin typeface="Calibri"/>
                <a:ea typeface="Calibri"/>
                <a:cs typeface="Calibri"/>
                <a:sym typeface="Calibri"/>
              </a:rPr>
              <a:t>value of num reaches 11</a:t>
            </a:r>
            <a:r>
              <a:rPr lang="en" sz="2400" b="0" i="0" u="none" strike="noStrike" cap="none">
                <a:solidFill>
                  <a:schemeClr val="dk1"/>
                </a:solidFill>
                <a:latin typeface="Calibri"/>
                <a:ea typeface="Calibri"/>
                <a:cs typeface="Calibri"/>
                <a:sym typeface="Calibri"/>
              </a:rPr>
              <a:t>, the program comes out of the loop and the value of product variable equals to the product of first 10 natural numbers.</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Then value of </a:t>
            </a:r>
            <a:r>
              <a:rPr lang="en" sz="2400" b="1" i="0" u="none" strike="noStrike" cap="none">
                <a:solidFill>
                  <a:schemeClr val="dk1"/>
                </a:solidFill>
                <a:latin typeface="Calibri"/>
                <a:ea typeface="Calibri"/>
                <a:cs typeface="Calibri"/>
                <a:sym typeface="Calibri"/>
              </a:rPr>
              <a:t>product is printed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8" name="Google Shape;468;p63"/>
          <p:cNvSpPr txBox="1"/>
          <p:nvPr/>
        </p:nvSpPr>
        <p:spPr>
          <a:xfrm>
            <a:off x="507300" y="14350"/>
            <a:ext cx="38430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for Loop: Examples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720138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5" name="Google Shape;475;p64"/>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do while Loop</a:t>
            </a:r>
            <a:endParaRPr sz="3000" b="1" i="0" u="none" strike="noStrike" cap="none">
              <a:solidFill>
                <a:srgbClr val="FFFFFF"/>
              </a:solidFill>
              <a:latin typeface="Calibri"/>
              <a:ea typeface="Calibri"/>
              <a:cs typeface="Calibri"/>
              <a:sym typeface="Calibri"/>
            </a:endParaRPr>
          </a:p>
        </p:txBody>
      </p:sp>
      <p:sp>
        <p:nvSpPr>
          <p:cNvPr id="476" name="Google Shape;476;p64"/>
          <p:cNvSpPr txBox="1"/>
          <p:nvPr/>
        </p:nvSpPr>
        <p:spPr>
          <a:xfrm>
            <a:off x="564750" y="8357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do while Loop</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is similar to while loop. However, it gets executed at least once irrespective of whether the condition of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loop is met or not.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do while loop, the statements of the loop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are executed first and condition is checked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after that which is contrary to the while loop.</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477" name="Google Shape;477;p64" descr="Programming and coding. Vector illustration. Flat design"/>
          <p:cNvPicPr preferRelativeResize="0"/>
          <p:nvPr/>
        </p:nvPicPr>
        <p:blipFill rotWithShape="1">
          <a:blip r:embed="rId3">
            <a:alphaModFix/>
          </a:blip>
          <a:srcRect/>
          <a:stretch/>
        </p:blipFill>
        <p:spPr>
          <a:xfrm>
            <a:off x="6803175" y="2271775"/>
            <a:ext cx="1993125" cy="2146450"/>
          </a:xfrm>
          <a:prstGeom prst="rect">
            <a:avLst/>
          </a:prstGeom>
          <a:noFill/>
          <a:ln>
            <a:noFill/>
          </a:ln>
        </p:spPr>
      </p:pic>
    </p:spTree>
    <p:extLst>
      <p:ext uri="{BB962C8B-B14F-4D97-AF65-F5344CB8AC3E}">
        <p14:creationId xmlns:p14="http://schemas.microsoft.com/office/powerpoint/2010/main" val="1457291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1"/>
        <p:cNvGrpSpPr/>
        <p:nvPr/>
      </p:nvGrpSpPr>
      <p:grpSpPr>
        <a:xfrm>
          <a:off x="0" y="0"/>
          <a:ext cx="0" cy="0"/>
          <a:chOff x="0" y="0"/>
          <a:chExt cx="0" cy="0"/>
        </a:xfrm>
      </p:grpSpPr>
      <p:sp>
        <p:nvSpPr>
          <p:cNvPr id="482" name="Google Shape;482;p65"/>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Syntax</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do{</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Code statements…</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FF0000"/>
                </a:solidFill>
                <a:latin typeface="Courier New"/>
                <a:ea typeface="Courier New"/>
                <a:cs typeface="Courier New"/>
                <a:sym typeface="Courier New"/>
              </a:rPr>
              <a:t>}</a:t>
            </a:r>
            <a:endParaRPr sz="1900" b="1" i="0" u="none" strike="noStrike" cap="none">
              <a:solidFill>
                <a:srgbClr val="FF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4A86E8"/>
                </a:solidFill>
                <a:latin typeface="Courier New"/>
                <a:ea typeface="Courier New"/>
                <a:cs typeface="Courier New"/>
                <a:sym typeface="Courier New"/>
              </a:rPr>
              <a:t>while( condition )</a:t>
            </a:r>
            <a:endParaRPr sz="1900" b="1" i="0" u="none" strike="noStrike" cap="none">
              <a:solidFill>
                <a:srgbClr val="4A86E8"/>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3" name="Google Shape;483;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4" name="Google Shape;484;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5" name="Google Shape;485;p6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86" name="Google Shape;486;p65"/>
          <p:cNvSpPr txBox="1"/>
          <p:nvPr/>
        </p:nvSpPr>
        <p:spPr>
          <a:xfrm>
            <a:off x="4397325" y="1313025"/>
            <a:ext cx="4077000" cy="25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741B47"/>
                </a:solidFill>
                <a:latin typeface="Calibri"/>
                <a:ea typeface="Calibri"/>
                <a:cs typeface="Calibri"/>
                <a:sym typeface="Calibri"/>
              </a:rPr>
              <a:t>First the red block will be executed and then the condition will be checked. </a:t>
            </a:r>
            <a:endParaRPr sz="2200" b="1" i="0" u="none" strike="noStrike" cap="none">
              <a:solidFill>
                <a:srgbClr val="741B4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741B4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741B47"/>
                </a:solidFill>
                <a:latin typeface="Calibri"/>
                <a:ea typeface="Calibri"/>
                <a:cs typeface="Calibri"/>
                <a:sym typeface="Calibri"/>
              </a:rPr>
              <a:t>If the condition is satisfied then it will be iterated again and the statements will be again executed. </a:t>
            </a:r>
            <a:endParaRPr sz="2200" b="1" i="0" u="none" strike="noStrike" cap="none">
              <a:solidFill>
                <a:srgbClr val="741B4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741B47"/>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r>
              <a:rPr lang="en" sz="2200" b="1" i="0" u="none" strike="noStrike" cap="none">
                <a:solidFill>
                  <a:srgbClr val="741B47"/>
                </a:solidFill>
                <a:latin typeface="Calibri"/>
                <a:ea typeface="Calibri"/>
                <a:cs typeface="Calibri"/>
                <a:sym typeface="Calibri"/>
              </a:rPr>
              <a:t>Then, this will go on until the condition becomes false.</a:t>
            </a:r>
            <a:endParaRPr sz="2200" b="1" i="0" u="none" strike="noStrike" cap="none">
              <a:solidFill>
                <a:srgbClr val="741B47"/>
              </a:solidFill>
              <a:latin typeface="Calibri"/>
              <a:ea typeface="Calibri"/>
              <a:cs typeface="Calibri"/>
              <a:sym typeface="Calibri"/>
            </a:endParaRPr>
          </a:p>
        </p:txBody>
      </p:sp>
      <p:sp>
        <p:nvSpPr>
          <p:cNvPr id="487" name="Google Shape;487;p6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do 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36618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1"/>
        <p:cNvGrpSpPr/>
        <p:nvPr/>
      </p:nvGrpSpPr>
      <p:grpSpPr>
        <a:xfrm>
          <a:off x="0" y="0"/>
          <a:ext cx="0" cy="0"/>
          <a:chOff x="0" y="0"/>
          <a:chExt cx="0" cy="0"/>
        </a:xfrm>
      </p:grpSpPr>
      <p:sp>
        <p:nvSpPr>
          <p:cNvPr id="492" name="Google Shape;492;p6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3" name="Google Shape;493;p6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4" name="Google Shape;494;p6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95" name="Google Shape;495;p66"/>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Example</a:t>
            </a:r>
            <a:r>
              <a:rPr lang="en" sz="2400" b="1" i="0" u="none" strike="noStrike" cap="none">
                <a:solidFill>
                  <a:schemeClr val="dk1"/>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Code to print integers from 5 to 10.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96" name="Google Shape;496;p66"/>
          <p:cNvSpPr txBox="1"/>
          <p:nvPr/>
        </p:nvSpPr>
        <p:spPr>
          <a:xfrm>
            <a:off x="1600400" y="4269200"/>
            <a:ext cx="6011400" cy="33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 sz="2200" b="1" i="0" u="none" strike="noStrike" cap="none">
                <a:solidFill>
                  <a:srgbClr val="4C1130"/>
                </a:solidFill>
                <a:latin typeface="Arial"/>
                <a:ea typeface="Arial"/>
                <a:cs typeface="Arial"/>
                <a:sym typeface="Arial"/>
              </a:rPr>
              <a:t>Java Code: Do While Loop </a:t>
            </a:r>
            <a:endParaRPr sz="2200" b="1" i="0" u="none" strike="noStrike" cap="none">
              <a:solidFill>
                <a:srgbClr val="4C1130"/>
              </a:solidFill>
              <a:latin typeface="Arial"/>
              <a:ea typeface="Arial"/>
              <a:cs typeface="Arial"/>
              <a:sym typeface="Arial"/>
            </a:endParaRPr>
          </a:p>
        </p:txBody>
      </p:sp>
      <p:sp>
        <p:nvSpPr>
          <p:cNvPr id="497" name="Google Shape;497;p66"/>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do while Loop</a:t>
            </a:r>
            <a:endParaRPr sz="3000" b="1" i="0" u="none" strike="noStrike" cap="none">
              <a:solidFill>
                <a:srgbClr val="FFFFFF"/>
              </a:solidFill>
              <a:latin typeface="Calibri"/>
              <a:ea typeface="Calibri"/>
              <a:cs typeface="Calibri"/>
              <a:sym typeface="Calibri"/>
            </a:endParaRPr>
          </a:p>
        </p:txBody>
      </p:sp>
      <p:pic>
        <p:nvPicPr>
          <p:cNvPr id="498" name="Google Shape;498;p66"/>
          <p:cNvPicPr preferRelativeResize="0"/>
          <p:nvPr/>
        </p:nvPicPr>
        <p:blipFill rotWithShape="1">
          <a:blip r:embed="rId3">
            <a:alphaModFix/>
          </a:blip>
          <a:srcRect l="15059" t="18837" r="55739" b="58136"/>
          <a:stretch/>
        </p:blipFill>
        <p:spPr>
          <a:xfrm>
            <a:off x="2405002" y="2023675"/>
            <a:ext cx="4374400" cy="1939350"/>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3265866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2"/>
        <p:cNvGrpSpPr/>
        <p:nvPr/>
      </p:nvGrpSpPr>
      <p:grpSpPr>
        <a:xfrm>
          <a:off x="0" y="0"/>
          <a:ext cx="0" cy="0"/>
          <a:chOff x="0" y="0"/>
          <a:chExt cx="0" cy="0"/>
        </a:xfrm>
      </p:grpSpPr>
      <p:sp>
        <p:nvSpPr>
          <p:cNvPr id="503" name="Google Shape;503;p67"/>
          <p:cNvSpPr txBox="1"/>
          <p:nvPr/>
        </p:nvSpPr>
        <p:spPr>
          <a:xfrm>
            <a:off x="583500" y="8744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first iteration, 5 will be printed, value of </a:t>
            </a:r>
            <a:r>
              <a:rPr lang="en" sz="2400" b="1" i="0" u="none" strike="noStrike" cap="none">
                <a:solidFill>
                  <a:schemeClr val="dk1"/>
                </a:solidFill>
                <a:latin typeface="Calibri"/>
                <a:ea typeface="Calibri"/>
                <a:cs typeface="Calibri"/>
                <a:sym typeface="Calibri"/>
              </a:rPr>
              <a:t>integer variable i </a:t>
            </a:r>
            <a:r>
              <a:rPr lang="en" sz="2400" b="0" i="0" u="none" strike="noStrike" cap="none">
                <a:solidFill>
                  <a:schemeClr val="dk1"/>
                </a:solidFill>
                <a:latin typeface="Calibri"/>
                <a:ea typeface="Calibri"/>
                <a:cs typeface="Calibri"/>
                <a:sym typeface="Calibri"/>
              </a:rPr>
              <a:t>will be incremented and then the </a:t>
            </a:r>
            <a:r>
              <a:rPr lang="en" sz="2400" b="1" i="0" u="none" strike="noStrike" cap="none">
                <a:solidFill>
                  <a:schemeClr val="dk1"/>
                </a:solidFill>
                <a:latin typeface="Calibri"/>
                <a:ea typeface="Calibri"/>
                <a:cs typeface="Calibri"/>
                <a:sym typeface="Calibri"/>
              </a:rPr>
              <a:t>condition (i&lt;=10)</a:t>
            </a:r>
            <a:r>
              <a:rPr lang="en" sz="2400" b="0" i="0" u="none" strike="noStrike" cap="none">
                <a:solidFill>
                  <a:schemeClr val="dk1"/>
                </a:solidFill>
                <a:latin typeface="Calibri"/>
                <a:ea typeface="Calibri"/>
                <a:cs typeface="Calibri"/>
                <a:sym typeface="Calibri"/>
              </a:rPr>
              <a:t> will be checked.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 condition will be satisfied as value of i is now 6 and </a:t>
            </a:r>
            <a:r>
              <a:rPr lang="en" sz="2400" b="1" i="0" u="none" strike="noStrike" cap="none">
                <a:solidFill>
                  <a:schemeClr val="dk1"/>
                </a:solidFill>
                <a:latin typeface="Calibri"/>
                <a:ea typeface="Calibri"/>
                <a:cs typeface="Calibri"/>
                <a:sym typeface="Calibri"/>
              </a:rPr>
              <a:t>iteration will take place again</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04" name="Google Shape;504;p6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5" name="Google Shape;505;p6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6" name="Google Shape;506;p6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07" name="Google Shape;507;p67"/>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do while Loop</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539116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1"/>
        <p:cNvGrpSpPr/>
        <p:nvPr/>
      </p:nvGrpSpPr>
      <p:grpSpPr>
        <a:xfrm>
          <a:off x="0" y="0"/>
          <a:ext cx="0" cy="0"/>
          <a:chOff x="0" y="0"/>
          <a:chExt cx="0" cy="0"/>
        </a:xfrm>
      </p:grpSpPr>
      <p:sp>
        <p:nvSpPr>
          <p:cNvPr id="512" name="Google Shape;512;p6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3" name="Google Shape;513;p6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4" name="Google Shape;514;p6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15" name="Google Shape;515;p68"/>
          <p:cNvSpPr txBox="1"/>
          <p:nvPr/>
        </p:nvSpPr>
        <p:spPr>
          <a:xfrm>
            <a:off x="583500" y="11030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In the last iteration 10 will be printed, value of i will become 11 therefore condition will not be met and hence </a:t>
            </a:r>
            <a:r>
              <a:rPr lang="en" sz="2400" b="1" i="0" u="none" strike="noStrike" cap="none">
                <a:solidFill>
                  <a:schemeClr val="dk1"/>
                </a:solidFill>
                <a:latin typeface="Calibri"/>
                <a:ea typeface="Calibri"/>
                <a:cs typeface="Calibri"/>
                <a:sym typeface="Calibri"/>
              </a:rPr>
              <a:t>loop will end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Even if the condition had not been satisfied the first time, like suppose it was ( i &lt;= 4), then also 5 would have been printed as </a:t>
            </a:r>
            <a:r>
              <a:rPr lang="en" sz="2400" b="1" i="0" u="none" strike="noStrike" cap="none">
                <a:solidFill>
                  <a:schemeClr val="dk1"/>
                </a:solidFill>
                <a:latin typeface="Calibri"/>
                <a:ea typeface="Calibri"/>
                <a:cs typeface="Calibri"/>
                <a:sym typeface="Calibri"/>
              </a:rPr>
              <a:t>condition is always checked in the end</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16" name="Google Shape;516;p68"/>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do while Loop</a:t>
            </a:r>
            <a:endParaRPr sz="3000" b="1" i="0" u="none" strike="noStrike" cap="none">
              <a:solidFill>
                <a:srgbClr val="FFFFFF"/>
              </a:solidFill>
              <a:latin typeface="Calibri"/>
              <a:ea typeface="Calibri"/>
              <a:cs typeface="Calibri"/>
              <a:sym typeface="Calibri"/>
            </a:endParaRPr>
          </a:p>
        </p:txBody>
      </p:sp>
      <p:pic>
        <p:nvPicPr>
          <p:cNvPr id="517" name="Google Shape;517;p68"/>
          <p:cNvPicPr preferRelativeResize="0"/>
          <p:nvPr/>
        </p:nvPicPr>
        <p:blipFill rotWithShape="1">
          <a:blip r:embed="rId3">
            <a:alphaModFix/>
          </a:blip>
          <a:srcRect l="13963" t="38065" r="76086" b="56147"/>
          <a:stretch/>
        </p:blipFill>
        <p:spPr>
          <a:xfrm>
            <a:off x="3499225" y="2419650"/>
            <a:ext cx="1948278" cy="636900"/>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4153197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79"/>
        <p:cNvGrpSpPr/>
        <p:nvPr/>
      </p:nvGrpSpPr>
      <p:grpSpPr>
        <a:xfrm>
          <a:off x="0" y="0"/>
          <a:ext cx="0" cy="0"/>
          <a:chOff x="0" y="0"/>
          <a:chExt cx="0" cy="0"/>
        </a:xfrm>
      </p:grpSpPr>
      <p:sp>
        <p:nvSpPr>
          <p:cNvPr id="580" name="Google Shape;580;p73"/>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1" name="Google Shape;581;p73"/>
          <p:cNvSpPr txBox="1">
            <a:spLocks noGrp="1"/>
          </p:cNvSpPr>
          <p:nvPr>
            <p:ph type="title"/>
          </p:nvPr>
        </p:nvSpPr>
        <p:spPr>
          <a:xfrm>
            <a:off x="3032475" y="2379200"/>
            <a:ext cx="2743200" cy="78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a:t>Thank you!</a:t>
            </a:r>
            <a:endParaRPr/>
          </a:p>
        </p:txBody>
      </p:sp>
      <p:sp>
        <p:nvSpPr>
          <p:cNvPr id="582" name="Google Shape;582;p73"/>
          <p:cNvSpPr/>
          <p:nvPr/>
        </p:nvSpPr>
        <p:spPr>
          <a:xfrm>
            <a:off x="7582359" y="0"/>
            <a:ext cx="1356600" cy="157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3" name="Google Shape;583;p73"/>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#LifeKoKaroLift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3"/>
        <p:cNvGrpSpPr/>
        <p:nvPr/>
      </p:nvGrpSpPr>
      <p:grpSpPr>
        <a:xfrm>
          <a:off x="0" y="0"/>
          <a:ext cx="0" cy="0"/>
          <a:chOff x="0" y="0"/>
          <a:chExt cx="0" cy="0"/>
        </a:xfrm>
      </p:grpSpPr>
      <p:sp>
        <p:nvSpPr>
          <p:cNvPr id="184" name="Google Shape;184;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3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87" name="Google Shape;187;p35"/>
          <p:cNvSpPr txBox="1"/>
          <p:nvPr/>
        </p:nvSpPr>
        <p:spPr>
          <a:xfrm>
            <a:off x="583500" y="7220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Like here,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if(switch is ON)</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Bulb will glow</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else</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Bulb will not glow</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 sz="1900" b="1" i="0" u="none" strike="noStrike" cap="none">
                <a:solidFill>
                  <a:srgbClr val="000000"/>
                </a:solidFill>
                <a:latin typeface="Courier New"/>
                <a:ea typeface="Courier New"/>
                <a:cs typeface="Courier New"/>
                <a:sym typeface="Courier New"/>
              </a:rPr>
              <a:t>}</a:t>
            </a: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endParaRPr sz="1900" b="1"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Note: It is a pseudo code not an actual code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8" name="Google Shape;188;p35"/>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if else Condition</a:t>
            </a:r>
            <a:endParaRPr sz="3000" b="1" i="0" u="none" strike="noStrike" cap="none">
              <a:solidFill>
                <a:srgbClr val="FFFFFF"/>
              </a:solidFill>
              <a:latin typeface="Calibri"/>
              <a:ea typeface="Calibri"/>
              <a:cs typeface="Calibri"/>
              <a:sym typeface="Calibri"/>
            </a:endParaRPr>
          </a:p>
        </p:txBody>
      </p:sp>
      <p:pic>
        <p:nvPicPr>
          <p:cNvPr id="189" name="Google Shape;189;p35" descr="Light bulb, isolated, Realistic photo image"/>
          <p:cNvPicPr preferRelativeResize="0"/>
          <p:nvPr/>
        </p:nvPicPr>
        <p:blipFill rotWithShape="1">
          <a:blip r:embed="rId3">
            <a:alphaModFix/>
          </a:blip>
          <a:srcRect/>
          <a:stretch/>
        </p:blipFill>
        <p:spPr>
          <a:xfrm>
            <a:off x="6419275" y="3073700"/>
            <a:ext cx="1041275" cy="1479700"/>
          </a:xfrm>
          <a:prstGeom prst="rect">
            <a:avLst/>
          </a:prstGeom>
          <a:noFill/>
          <a:ln>
            <a:noFill/>
          </a:ln>
        </p:spPr>
      </p:pic>
      <p:pic>
        <p:nvPicPr>
          <p:cNvPr id="190" name="Google Shape;190;p35" descr="turn on tungsten light bulb,  Realistic photo image&#10;Glowing yellow light bulb isolated on white background"/>
          <p:cNvPicPr preferRelativeResize="0"/>
          <p:nvPr/>
        </p:nvPicPr>
        <p:blipFill rotWithShape="1">
          <a:blip r:embed="rId4">
            <a:alphaModFix/>
          </a:blip>
          <a:srcRect/>
          <a:stretch/>
        </p:blipFill>
        <p:spPr>
          <a:xfrm>
            <a:off x="6343825" y="1140250"/>
            <a:ext cx="1192175" cy="1849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86</Slides>
  <Notes>86</Notes>
  <HiddenSlides>0</HiddenSlide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21</cp:revision>
  <dcterms:modified xsi:type="dcterms:W3CDTF">2021-01-05T07:03:26Z</dcterms:modified>
</cp:coreProperties>
</file>